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2" r:id="rId4"/>
    <p:sldId id="259" r:id="rId5"/>
    <p:sldId id="257" r:id="rId6"/>
    <p:sldId id="273" r:id="rId7"/>
    <p:sldId id="266" r:id="rId8"/>
    <p:sldId id="262" r:id="rId9"/>
    <p:sldId id="260" r:id="rId10"/>
    <p:sldId id="274" r:id="rId11"/>
    <p:sldId id="263" r:id="rId12"/>
    <p:sldId id="261" r:id="rId13"/>
    <p:sldId id="264" r:id="rId14"/>
    <p:sldId id="265" r:id="rId15"/>
    <p:sldId id="267" r:id="rId16"/>
    <p:sldId id="268" r:id="rId17"/>
    <p:sldId id="269" r:id="rId18"/>
    <p:sldId id="270" r:id="rId19"/>
    <p:sldId id="271" r:id="rId20"/>
  </p:sldIdLst>
  <p:sldSz cx="18288000" cy="10287000"/>
  <p:notesSz cx="6858000" cy="9144000"/>
  <p:embeddedFontLs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Muli" panose="020B0604020202020204" charset="0"/>
      <p:regular r:id="rId24"/>
    </p:embeddedFont>
    <p:embeddedFont>
      <p:font typeface="Muli Extra-Light" panose="020B0604020202020204" charset="0"/>
      <p:regular r:id="rId25"/>
    </p:embeddedFont>
    <p:embeddedFont>
      <p:font typeface="Muli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66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6C10D-13CC-4514-ABBC-CE30B2808E8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0D716-B9CA-490E-A330-3785276D3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0D716-B9CA-490E-A330-3785276D3E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2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svg"/><Relationship Id="rId21" Type="http://schemas.openxmlformats.org/officeDocument/2006/relationships/image" Target="../media/image53.svg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47" Type="http://schemas.openxmlformats.org/officeDocument/2006/relationships/image" Target="../media/image79.svg"/><Relationship Id="rId50" Type="http://schemas.openxmlformats.org/officeDocument/2006/relationships/image" Target="../media/image82.png"/><Relationship Id="rId55" Type="http://schemas.openxmlformats.org/officeDocument/2006/relationships/image" Target="../media/image87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9" Type="http://schemas.openxmlformats.org/officeDocument/2006/relationships/image" Target="../media/image61.sv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svg"/><Relationship Id="rId40" Type="http://schemas.openxmlformats.org/officeDocument/2006/relationships/image" Target="../media/image72.png"/><Relationship Id="rId45" Type="http://schemas.openxmlformats.org/officeDocument/2006/relationships/image" Target="../media/image77.svg"/><Relationship Id="rId53" Type="http://schemas.openxmlformats.org/officeDocument/2006/relationships/image" Target="../media/image85.svg"/><Relationship Id="rId58" Type="http://schemas.openxmlformats.org/officeDocument/2006/relationships/image" Target="../media/image90.png"/><Relationship Id="rId5" Type="http://schemas.openxmlformats.org/officeDocument/2006/relationships/image" Target="../media/image37.svg"/><Relationship Id="rId61" Type="http://schemas.openxmlformats.org/officeDocument/2006/relationships/image" Target="../media/image93.svg"/><Relationship Id="rId19" Type="http://schemas.openxmlformats.org/officeDocument/2006/relationships/image" Target="../media/image5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svg"/><Relationship Id="rId30" Type="http://schemas.openxmlformats.org/officeDocument/2006/relationships/image" Target="../media/image62.png"/><Relationship Id="rId35" Type="http://schemas.openxmlformats.org/officeDocument/2006/relationships/image" Target="../media/image67.svg"/><Relationship Id="rId43" Type="http://schemas.openxmlformats.org/officeDocument/2006/relationships/image" Target="../media/image75.svg"/><Relationship Id="rId48" Type="http://schemas.openxmlformats.org/officeDocument/2006/relationships/image" Target="../media/image80.png"/><Relationship Id="rId56" Type="http://schemas.openxmlformats.org/officeDocument/2006/relationships/image" Target="../media/image88.png"/><Relationship Id="rId8" Type="http://schemas.openxmlformats.org/officeDocument/2006/relationships/image" Target="../media/image40.png"/><Relationship Id="rId51" Type="http://schemas.openxmlformats.org/officeDocument/2006/relationships/image" Target="../media/image83.svg"/><Relationship Id="rId3" Type="http://schemas.openxmlformats.org/officeDocument/2006/relationships/image" Target="../media/image35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33" Type="http://schemas.openxmlformats.org/officeDocument/2006/relationships/image" Target="../media/image65.svg"/><Relationship Id="rId38" Type="http://schemas.openxmlformats.org/officeDocument/2006/relationships/image" Target="../media/image70.png"/><Relationship Id="rId46" Type="http://schemas.openxmlformats.org/officeDocument/2006/relationships/image" Target="../media/image78.png"/><Relationship Id="rId59" Type="http://schemas.openxmlformats.org/officeDocument/2006/relationships/image" Target="../media/image91.svg"/><Relationship Id="rId20" Type="http://schemas.openxmlformats.org/officeDocument/2006/relationships/image" Target="../media/image52.png"/><Relationship Id="rId41" Type="http://schemas.openxmlformats.org/officeDocument/2006/relationships/image" Target="../media/image73.svg"/><Relationship Id="rId54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49" Type="http://schemas.openxmlformats.org/officeDocument/2006/relationships/image" Target="../media/image81.svg"/><Relationship Id="rId57" Type="http://schemas.openxmlformats.org/officeDocument/2006/relationships/image" Target="../media/image89.svg"/><Relationship Id="rId10" Type="http://schemas.openxmlformats.org/officeDocument/2006/relationships/image" Target="../media/image42.png"/><Relationship Id="rId31" Type="http://schemas.openxmlformats.org/officeDocument/2006/relationships/image" Target="../media/image63.svg"/><Relationship Id="rId44" Type="http://schemas.openxmlformats.org/officeDocument/2006/relationships/image" Target="../media/image76.png"/><Relationship Id="rId52" Type="http://schemas.openxmlformats.org/officeDocument/2006/relationships/image" Target="../media/image84.png"/><Relationship Id="rId60" Type="http://schemas.openxmlformats.org/officeDocument/2006/relationships/image" Target="../media/image9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8300"/>
            <a:ext cx="11506200" cy="7320401"/>
            <a:chOff x="-1308627" y="-28893"/>
            <a:chExt cx="13510393" cy="9760532"/>
          </a:xfrm>
        </p:grpSpPr>
        <p:sp>
          <p:nvSpPr>
            <p:cNvPr id="3" name="TextBox 3"/>
            <p:cNvSpPr txBox="1"/>
            <p:nvPr/>
          </p:nvSpPr>
          <p:spPr>
            <a:xfrm>
              <a:off x="-1308627" y="579010"/>
              <a:ext cx="13510393" cy="75099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40"/>
                </a:lnSpc>
              </a:pP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Nghiên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cứu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và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triển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khai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xác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thực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hai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vi-VN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yếu</a:t>
              </a:r>
              <a:r>
                <a:rPr lang="en-US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tố</a:t>
              </a:r>
              <a:r>
                <a:rPr lang="vi-VN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trên nền tảng điện toán đám mây</a:t>
              </a:r>
            </a:p>
            <a:p>
              <a:pPr algn="ctr">
                <a:lnSpc>
                  <a:spcPts val="8940"/>
                </a:lnSpc>
              </a:pPr>
              <a:r>
                <a:rPr lang="vi-VN" sz="7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(2FA)</a:t>
              </a:r>
              <a:endParaRPr lang="en-US" sz="7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71790" y="-28893"/>
              <a:ext cx="11431546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BẢO MẬT MẠNG MÁY TÍNH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592844" y="8550889"/>
              <a:ext cx="11431546" cy="118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vi-VN" sz="2574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Giang Thị Sông Hằng</a:t>
              </a:r>
            </a:p>
            <a:p>
              <a:pPr algn="l">
                <a:lnSpc>
                  <a:spcPts val="3604"/>
                </a:lnSpc>
              </a:pPr>
              <a:r>
                <a:rPr lang="vi-VN" sz="2574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Trần Trọng Nhân</a:t>
              </a:r>
              <a:endParaRPr lang="en-US" sz="257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1BA6B18A-916D-4C34-7619-A6501DB30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3086100"/>
            <a:ext cx="70104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B6A4-3A79-4019-42FA-A0247850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75C18D-9E75-EE97-9C85-734F762A2A7C}"/>
              </a:ext>
            </a:extLst>
          </p:cNvPr>
          <p:cNvGrpSpPr/>
          <p:nvPr/>
        </p:nvGrpSpPr>
        <p:grpSpPr>
          <a:xfrm>
            <a:off x="5410200" y="3122724"/>
            <a:ext cx="6953997" cy="966761"/>
            <a:chOff x="0" y="0"/>
            <a:chExt cx="4750317" cy="660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8D3745-5DCA-311E-82E9-D3E60E2E10E6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34992F3-6833-9107-54C4-D5CC067F5D10}"/>
              </a:ext>
            </a:extLst>
          </p:cNvPr>
          <p:cNvSpPr txBox="1"/>
          <p:nvPr/>
        </p:nvSpPr>
        <p:spPr>
          <a:xfrm>
            <a:off x="5759674" y="3422496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Email OTP (Xác thực bằng mã qua email)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35BEDBE-D595-02B0-9CDD-2628518EAFBE}"/>
              </a:ext>
            </a:extLst>
          </p:cNvPr>
          <p:cNvGrpSpPr/>
          <p:nvPr/>
        </p:nvGrpSpPr>
        <p:grpSpPr>
          <a:xfrm>
            <a:off x="5410200" y="4277691"/>
            <a:ext cx="6953997" cy="966761"/>
            <a:chOff x="0" y="0"/>
            <a:chExt cx="4750317" cy="6604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80DEC2D-AA99-D571-606F-67DEB1DE2E99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A3C1B92-41CF-CEFF-14F5-A09191BC4DD1}"/>
              </a:ext>
            </a:extLst>
          </p:cNvPr>
          <p:cNvSpPr txBox="1"/>
          <p:nvPr/>
        </p:nvSpPr>
        <p:spPr>
          <a:xfrm>
            <a:off x="5759674" y="4559675"/>
            <a:ext cx="630334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Câu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hỏi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bảo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(Security Questions)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ED196CA-BDEE-1596-1B75-5B57449694F4}"/>
              </a:ext>
            </a:extLst>
          </p:cNvPr>
          <p:cNvGrpSpPr/>
          <p:nvPr/>
        </p:nvGrpSpPr>
        <p:grpSpPr>
          <a:xfrm>
            <a:off x="5410200" y="5432658"/>
            <a:ext cx="6953997" cy="966761"/>
            <a:chOff x="0" y="0"/>
            <a:chExt cx="4750317" cy="6604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B3E5995-592E-8B1A-F67D-CFCF94CF236A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39C606C-BD77-5498-E780-69B9EF609E0B}"/>
              </a:ext>
            </a:extLst>
          </p:cNvPr>
          <p:cNvSpPr txBox="1"/>
          <p:nvPr/>
        </p:nvSpPr>
        <p:spPr>
          <a:xfrm>
            <a:off x="5240225" y="5676900"/>
            <a:ext cx="7293946" cy="398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Xác thực sinh trắc học (Biometric Authentication)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08182C2-77B5-E8CC-06C2-822DC5B3B13C}"/>
              </a:ext>
            </a:extLst>
          </p:cNvPr>
          <p:cNvGrpSpPr/>
          <p:nvPr/>
        </p:nvGrpSpPr>
        <p:grpSpPr>
          <a:xfrm>
            <a:off x="5410200" y="6587625"/>
            <a:ext cx="6953997" cy="966761"/>
            <a:chOff x="0" y="0"/>
            <a:chExt cx="4750317" cy="660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F5EAA41-80C7-50D9-2E77-F962D4BB5B5B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239BBC9-A966-DEDC-8E3D-4222DE8D258E}"/>
              </a:ext>
            </a:extLst>
          </p:cNvPr>
          <p:cNvSpPr txBox="1"/>
          <p:nvPr/>
        </p:nvSpPr>
        <p:spPr>
          <a:xfrm>
            <a:off x="5759674" y="6864312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Xác thực bằng mã QR động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435FE1E-37E4-3BA2-91C0-6BBEFF9F9372}"/>
              </a:ext>
            </a:extLst>
          </p:cNvPr>
          <p:cNvSpPr txBox="1"/>
          <p:nvPr/>
        </p:nvSpPr>
        <p:spPr>
          <a:xfrm>
            <a:off x="1642456" y="1779845"/>
            <a:ext cx="6388082" cy="133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endParaRPr lang="en-US" sz="87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8788E3ED-A1A9-E6F3-03D4-F00475A77BF5}"/>
              </a:ext>
            </a:extLst>
          </p:cNvPr>
          <p:cNvSpPr txBox="1"/>
          <p:nvPr/>
        </p:nvSpPr>
        <p:spPr>
          <a:xfrm>
            <a:off x="5334000" y="1746374"/>
            <a:ext cx="8193567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40"/>
              </a:lnSpc>
            </a:pPr>
            <a:r>
              <a:rPr lang="vi-VN" sz="3700">
                <a:solidFill>
                  <a:srgbClr val="9976FF"/>
                </a:solidFill>
                <a:latin typeface="Inter"/>
                <a:ea typeface="Inter"/>
                <a:cs typeface="Inter"/>
                <a:sym typeface="Inter"/>
              </a:rPr>
              <a:t>Các phương pháp xác thực khác</a:t>
            </a:r>
            <a:endParaRPr lang="en-US" sz="3700" dirty="0">
              <a:solidFill>
                <a:srgbClr val="9976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577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9529" y="5133975"/>
            <a:ext cx="954058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vi-VN" sz="8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Demo</a:t>
            </a:r>
            <a:endParaRPr lang="en-US" sz="85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198827" y="-197455"/>
            <a:ext cx="4522539" cy="6172200"/>
          </a:xfrm>
          <a:custGeom>
            <a:avLst/>
            <a:gdLst/>
            <a:ahLst/>
            <a:cxnLst/>
            <a:rect l="l" t="t" r="r" b="b"/>
            <a:pathLst>
              <a:path w="4522539" h="6172200">
                <a:moveTo>
                  <a:pt x="0" y="0"/>
                </a:moveTo>
                <a:lnTo>
                  <a:pt x="4522540" y="0"/>
                </a:lnTo>
                <a:lnTo>
                  <a:pt x="452254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892065" y="6012742"/>
            <a:ext cx="5122913" cy="3073748"/>
          </a:xfrm>
          <a:custGeom>
            <a:avLst/>
            <a:gdLst/>
            <a:ahLst/>
            <a:cxnLst/>
            <a:rect l="l" t="t" r="r" b="b"/>
            <a:pathLst>
              <a:path w="5122913" h="3073748">
                <a:moveTo>
                  <a:pt x="0" y="0"/>
                </a:moveTo>
                <a:lnTo>
                  <a:pt x="5122913" y="0"/>
                </a:lnTo>
                <a:lnTo>
                  <a:pt x="5122913" y="3073748"/>
                </a:lnTo>
                <a:lnTo>
                  <a:pt x="0" y="3073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962808" y="-330776"/>
            <a:ext cx="2055611" cy="2717755"/>
          </a:xfrm>
          <a:custGeom>
            <a:avLst/>
            <a:gdLst/>
            <a:ahLst/>
            <a:cxnLst/>
            <a:rect l="l" t="t" r="r" b="b"/>
            <a:pathLst>
              <a:path w="2055611" h="2717755">
                <a:moveTo>
                  <a:pt x="0" y="0"/>
                </a:moveTo>
                <a:lnTo>
                  <a:pt x="2055612" y="0"/>
                </a:lnTo>
                <a:lnTo>
                  <a:pt x="2055612" y="2717756"/>
                </a:lnTo>
                <a:lnTo>
                  <a:pt x="0" y="271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27292" y="-644511"/>
            <a:ext cx="3993368" cy="2853443"/>
          </a:xfrm>
          <a:custGeom>
            <a:avLst/>
            <a:gdLst/>
            <a:ahLst/>
            <a:cxnLst/>
            <a:rect l="l" t="t" r="r" b="b"/>
            <a:pathLst>
              <a:path w="3993368" h="2853443">
                <a:moveTo>
                  <a:pt x="0" y="0"/>
                </a:moveTo>
                <a:lnTo>
                  <a:pt x="3993368" y="0"/>
                </a:lnTo>
                <a:lnTo>
                  <a:pt x="3993368" y="2853443"/>
                </a:lnTo>
                <a:lnTo>
                  <a:pt x="0" y="2853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9033" y="2494504"/>
            <a:ext cx="7165867" cy="5297993"/>
            <a:chOff x="0" y="0"/>
            <a:chExt cx="9554489" cy="70639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955"/>
              <a:ext cx="9554489" cy="4032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Áp</a:t>
              </a:r>
              <a:r>
                <a:rPr lang="en-US" sz="6599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dụng</a:t>
              </a:r>
              <a:endParaRPr lang="en-US" sz="65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7919"/>
                </a:lnSpc>
              </a:pPr>
              <a:r>
                <a:rPr lang="en-US" sz="6599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Công </a:t>
              </a: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nghệ</a:t>
              </a:r>
              <a:r>
                <a:rPr lang="en-US" sz="6599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5G </a:t>
              </a: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trên</a:t>
              </a:r>
              <a:r>
                <a:rPr lang="en-US" sz="6599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thế</a:t>
              </a:r>
              <a:r>
                <a:rPr lang="en-US" sz="6599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6599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giới</a:t>
              </a:r>
              <a:endParaRPr lang="en-US" sz="65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10447"/>
              <a:ext cx="9554489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700" dirty="0" err="1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Tính</a:t>
              </a:r>
              <a:r>
                <a:rPr lang="en-US" sz="3700" dirty="0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700" dirty="0" err="1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đến</a:t>
              </a:r>
              <a:r>
                <a:rPr lang="en-US" sz="3700" dirty="0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700" dirty="0" err="1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tháng</a:t>
              </a:r>
              <a:r>
                <a:rPr lang="en-US" sz="3700" dirty="0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 1/2021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33360"/>
              <a:ext cx="9554489" cy="123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Việc áp dụng công nghệ 5G tiếp tục tăng lên</a:t>
              </a:r>
            </a:p>
            <a:p>
              <a:pPr algn="l">
                <a:lnSpc>
                  <a:spcPts val="3840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ở nhiều quốc gia và thành phố hơn.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63305" y="1226888"/>
            <a:ext cx="7457328" cy="7833224"/>
            <a:chOff x="0" y="0"/>
            <a:chExt cx="5351919" cy="5621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1919" cy="5621689"/>
            </a:xfrm>
            <a:custGeom>
              <a:avLst/>
              <a:gdLst/>
              <a:ahLst/>
              <a:cxnLst/>
              <a:rect l="l" t="t" r="r" b="b"/>
              <a:pathLst>
                <a:path w="5351919" h="5621689">
                  <a:moveTo>
                    <a:pt x="5227459" y="5621689"/>
                  </a:moveTo>
                  <a:lnTo>
                    <a:pt x="124460" y="5621689"/>
                  </a:lnTo>
                  <a:cubicBezTo>
                    <a:pt x="55880" y="5621689"/>
                    <a:pt x="0" y="5565809"/>
                    <a:pt x="0" y="5497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27459" y="0"/>
                  </a:lnTo>
                  <a:cubicBezTo>
                    <a:pt x="5296039" y="0"/>
                    <a:pt x="5351919" y="55880"/>
                    <a:pt x="5351919" y="124460"/>
                  </a:cubicBezTo>
                  <a:lnTo>
                    <a:pt x="5351919" y="5497229"/>
                  </a:lnTo>
                  <a:cubicBezTo>
                    <a:pt x="5351919" y="5565809"/>
                    <a:pt x="5296039" y="5621689"/>
                    <a:pt x="5227459" y="5621689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53" y="1148552"/>
            <a:ext cx="7517088" cy="8005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1617" y="1264938"/>
            <a:ext cx="12084767" cy="1761687"/>
            <a:chOff x="0" y="0"/>
            <a:chExt cx="16113022" cy="2348917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6113022" cy="2620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89"/>
                </a:lnSpc>
              </a:pPr>
              <a:r>
                <a:rPr lang="en-US" sz="68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Lợi ích cho các</a:t>
              </a:r>
            </a:p>
            <a:p>
              <a:pPr algn="ctr">
                <a:lnSpc>
                  <a:spcPts val="7589"/>
                </a:lnSpc>
              </a:pPr>
              <a:r>
                <a:rPr lang="en-US" sz="68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Doanh nghiệp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8842"/>
              <a:ext cx="16113022" cy="181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endParaRPr/>
            </a:p>
            <a:p>
              <a:pPr algn="ctr">
                <a:lnSpc>
                  <a:spcPts val="3599"/>
                </a:lnSpc>
              </a:pPr>
              <a:endParaRPr/>
            </a:p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Tăng cường sức mạnh cho các doanh nghiệp và công ty nhỏ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37626"/>
            <a:ext cx="4877993" cy="5020674"/>
            <a:chOff x="0" y="0"/>
            <a:chExt cx="2188406" cy="22524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05003" y="4237626"/>
            <a:ext cx="4877993" cy="5020674"/>
            <a:chOff x="0" y="0"/>
            <a:chExt cx="2188406" cy="22524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81307" y="4237626"/>
            <a:ext cx="4877993" cy="5020674"/>
            <a:chOff x="0" y="0"/>
            <a:chExt cx="2188406" cy="22524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96506" y="4571638"/>
            <a:ext cx="742380" cy="1143723"/>
          </a:xfrm>
          <a:custGeom>
            <a:avLst/>
            <a:gdLst/>
            <a:ahLst/>
            <a:cxnLst/>
            <a:rect l="l" t="t" r="r" b="b"/>
            <a:pathLst>
              <a:path w="742380" h="1143723">
                <a:moveTo>
                  <a:pt x="0" y="0"/>
                </a:moveTo>
                <a:lnTo>
                  <a:pt x="742381" y="0"/>
                </a:lnTo>
                <a:lnTo>
                  <a:pt x="742381" y="1143724"/>
                </a:lnTo>
                <a:lnTo>
                  <a:pt x="0" y="114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240758" y="4668273"/>
            <a:ext cx="1159090" cy="950454"/>
          </a:xfrm>
          <a:custGeom>
            <a:avLst/>
            <a:gdLst/>
            <a:ahLst/>
            <a:cxnLst/>
            <a:rect l="l" t="t" r="r" b="b"/>
            <a:pathLst>
              <a:path w="1159090" h="950454">
                <a:moveTo>
                  <a:pt x="0" y="0"/>
                </a:moveTo>
                <a:lnTo>
                  <a:pt x="1159090" y="0"/>
                </a:lnTo>
                <a:lnTo>
                  <a:pt x="1159090" y="950454"/>
                </a:lnTo>
                <a:lnTo>
                  <a:pt x="0" y="95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384189" y="4754997"/>
            <a:ext cx="1380964" cy="863730"/>
          </a:xfrm>
          <a:custGeom>
            <a:avLst/>
            <a:gdLst/>
            <a:ahLst/>
            <a:cxnLst/>
            <a:rect l="l" t="t" r="r" b="b"/>
            <a:pathLst>
              <a:path w="1380964" h="863730">
                <a:moveTo>
                  <a:pt x="0" y="0"/>
                </a:moveTo>
                <a:lnTo>
                  <a:pt x="1380964" y="0"/>
                </a:lnTo>
                <a:lnTo>
                  <a:pt x="1380964" y="863730"/>
                </a:lnTo>
                <a:lnTo>
                  <a:pt x="0" y="863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138877" y="6177367"/>
            <a:ext cx="4010247" cy="2432797"/>
            <a:chOff x="0" y="0"/>
            <a:chExt cx="5346995" cy="324373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Phân tích dữ liệu lớn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92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Các công ty sẽ được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trang bị tốt hơn khi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thu thập, lưu trữ và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phân tích dữ liệu.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15180" y="6141691"/>
            <a:ext cx="4010247" cy="2468473"/>
            <a:chOff x="0" y="0"/>
            <a:chExt cx="5346995" cy="329129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5346995" cy="1192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Trải nghiệm giao tiếp phong phú hơn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6388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Độ trễ thấp có nghĩa là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ít hoặc không có độ trễ,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cho phép phản ứng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thời gian thực chân thật.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2573" y="6177367"/>
            <a:ext cx="4010247" cy="2011273"/>
            <a:chOff x="0" y="0"/>
            <a:chExt cx="5346995" cy="268169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Tăng cường tự động hóa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9257"/>
              <a:ext cx="5346995" cy="2242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Các doanh nghiệp có thể tận hưởng quy trình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làm việc thông suốt hơn nhờ công nghệ 5G.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28552" y="1028700"/>
            <a:ext cx="9230748" cy="1377183"/>
            <a:chOff x="0" y="0"/>
            <a:chExt cx="12307664" cy="18362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Nhà cửa và thành phố thông minh hơn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40289" y="1351951"/>
              <a:ext cx="11427085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Bảo mật, ánh sáng, âm thanh tốt hơn và nhiều lợi ích nữa.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5887749" cy="3047053"/>
            <a:chOff x="0" y="0"/>
            <a:chExt cx="7850332" cy="4062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7850332" cy="277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Lợi ích trong</a:t>
              </a:r>
            </a:p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cuộc sống</a:t>
              </a:r>
            </a:p>
            <a:p>
              <a:pPr algn="l">
                <a:lnSpc>
                  <a:spcPts val="5489"/>
                </a:lnSpc>
              </a:pPr>
              <a:r>
                <a:rPr lang="en-US" sz="4574" b="1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hằng ngày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62662"/>
              <a:ext cx="7850332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Cải tiến mỗi ngày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28552" y="3286267"/>
            <a:ext cx="9230748" cy="2158233"/>
            <a:chOff x="0" y="0"/>
            <a:chExt cx="12307664" cy="28776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Xe tự lái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40289" y="1351951"/>
              <a:ext cx="11427085" cy="152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Xe tự lái sẽ có khả năng phát hiện nguy hiểm tốt hơn, giao tiếp với các xe khác, tương tác với biển báo thông minh và lái theo bản đồ.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28552" y="6324883"/>
            <a:ext cx="9230748" cy="2158233"/>
            <a:chOff x="0" y="0"/>
            <a:chExt cx="12307664" cy="287764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07664" cy="1055697"/>
              <a:chOff x="0" y="0"/>
              <a:chExt cx="7699164" cy="660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9916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699164" h="660400">
                    <a:moveTo>
                      <a:pt x="757470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574704" y="0"/>
                    </a:lnTo>
                    <a:cubicBezTo>
                      <a:pt x="7643284" y="0"/>
                      <a:pt x="7699164" y="55880"/>
                      <a:pt x="7699164" y="124460"/>
                    </a:cubicBezTo>
                    <a:lnTo>
                      <a:pt x="7699164" y="535940"/>
                    </a:lnTo>
                    <a:cubicBezTo>
                      <a:pt x="7699164" y="604520"/>
                      <a:pt x="7643284" y="660400"/>
                      <a:pt x="7574704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40289" y="206962"/>
              <a:ext cx="11427085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Phát trực tuyến và giải trí nâng cao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0289" y="1351951"/>
              <a:ext cx="11427085" cy="152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Với dung lượng không giới hạn và độ trễ ngắn, mọi người đều</a:t>
              </a:r>
            </a:p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có thể thưởng thức chương trình phát trực tuyến nhanh và</a:t>
              </a:r>
            </a:p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chất lượng hơn, trải nghiệm sống động và nội dung đa giác quan.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4827" y="1497915"/>
            <a:ext cx="13798347" cy="7291170"/>
            <a:chOff x="0" y="0"/>
            <a:chExt cx="18397796" cy="9721560"/>
          </a:xfrm>
        </p:grpSpPr>
        <p:sp>
          <p:nvSpPr>
            <p:cNvPr id="3" name="TextBox 3"/>
            <p:cNvSpPr txBox="1"/>
            <p:nvPr/>
          </p:nvSpPr>
          <p:spPr>
            <a:xfrm>
              <a:off x="0" y="3882100"/>
              <a:ext cx="18397796" cy="5201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5G có thể thay đổi mọi thứ,</a:t>
              </a:r>
            </a:p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nhưng cần có một chiến dịch thông tin toàn diện cho</a:t>
              </a:r>
            </a:p>
            <a:p>
              <a:pPr algn="ctr">
                <a:lnSpc>
                  <a:spcPts val="7680"/>
                </a:lnSpc>
              </a:pPr>
              <a:r>
                <a:rPr lang="en-US" sz="6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doanh nghiệp và người tiêu dùng.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7715275" y="0"/>
              <a:ext cx="2967246" cy="2433141"/>
            </a:xfrm>
            <a:custGeom>
              <a:avLst/>
              <a:gdLst/>
              <a:ahLst/>
              <a:cxnLst/>
              <a:rect l="l" t="t" r="r" b="b"/>
              <a:pathLst>
                <a:path w="2967246" h="2433141">
                  <a:moveTo>
                    <a:pt x="0" y="0"/>
                  </a:moveTo>
                  <a:lnTo>
                    <a:pt x="2967246" y="0"/>
                  </a:lnTo>
                  <a:lnTo>
                    <a:pt x="2967246" y="2433141"/>
                  </a:lnTo>
                  <a:lnTo>
                    <a:pt x="0" y="243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7143" y="1213848"/>
            <a:ext cx="8311953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Xu hướng và Tương lai</a:t>
            </a:r>
          </a:p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của Ngành viễn thông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548079" y="972835"/>
            <a:ext cx="5560887" cy="8341331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19856" r="-51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1642" y="3735037"/>
            <a:ext cx="7582954" cy="748073"/>
            <a:chOff x="0" y="0"/>
            <a:chExt cx="10110605" cy="9974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Tăng cường sự phụ thuộc vào AI và học máy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1642" y="4858735"/>
            <a:ext cx="7582954" cy="748073"/>
            <a:chOff x="0" y="0"/>
            <a:chExt cx="10110605" cy="9974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Nền tảng đám mây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81642" y="5982433"/>
            <a:ext cx="7582954" cy="748073"/>
            <a:chOff x="0" y="0"/>
            <a:chExt cx="10110605" cy="9974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Sự gia tăng các thiết bị IoT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81642" y="7106131"/>
            <a:ext cx="7582954" cy="748073"/>
            <a:chOff x="0" y="0"/>
            <a:chExt cx="10110605" cy="9974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Hệ sinh thái được đa dạng hóa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1642" y="8229829"/>
            <a:ext cx="7582954" cy="748073"/>
            <a:chOff x="0" y="0"/>
            <a:chExt cx="10110605" cy="99743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110605" cy="997431"/>
              <a:chOff x="0" y="0"/>
              <a:chExt cx="6694243" cy="660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94243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94243" h="660400">
                    <a:moveTo>
                      <a:pt x="656978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569783" y="0"/>
                    </a:lnTo>
                    <a:cubicBezTo>
                      <a:pt x="6638363" y="0"/>
                      <a:pt x="6694243" y="55880"/>
                      <a:pt x="6694243" y="124460"/>
                    </a:cubicBezTo>
                    <a:lnTo>
                      <a:pt x="6694243" y="535940"/>
                    </a:lnTo>
                    <a:cubicBezTo>
                      <a:pt x="6694243" y="604520"/>
                      <a:pt x="6638363" y="660400"/>
                      <a:pt x="6569783" y="660400"/>
                    </a:cubicBezTo>
                    <a:close/>
                  </a:path>
                </a:pathLst>
              </a:custGeom>
              <a:solidFill>
                <a:srgbClr val="F1F1F1">
                  <a:alpha val="6392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35256" y="207250"/>
              <a:ext cx="9440093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Thành phố thông minh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4695" y="2661410"/>
            <a:ext cx="9789058" cy="4964181"/>
            <a:chOff x="0" y="0"/>
            <a:chExt cx="13052077" cy="6618907"/>
          </a:xfrm>
        </p:grpSpPr>
        <p:sp>
          <p:nvSpPr>
            <p:cNvPr id="3" name="TextBox 3"/>
            <p:cNvSpPr txBox="1"/>
            <p:nvPr/>
          </p:nvSpPr>
          <p:spPr>
            <a:xfrm>
              <a:off x="0" y="50800"/>
              <a:ext cx="13052077" cy="5080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625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Mạng lưới của tương lai đang được xây dựng ngay lúc này. 5G là một phần quan trọng trong đó.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994491"/>
              <a:ext cx="6027268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8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EBEN ALBERTYN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65789" y="2746105"/>
            <a:ext cx="4843998" cy="4879486"/>
          </a:xfrm>
          <a:custGeom>
            <a:avLst/>
            <a:gdLst/>
            <a:ahLst/>
            <a:cxnLst/>
            <a:rect l="l" t="t" r="r" b="b"/>
            <a:pathLst>
              <a:path w="4843998" h="4879486">
                <a:moveTo>
                  <a:pt x="0" y="0"/>
                </a:moveTo>
                <a:lnTo>
                  <a:pt x="4843998" y="0"/>
                </a:lnTo>
                <a:lnTo>
                  <a:pt x="4843998" y="4879485"/>
                </a:lnTo>
                <a:lnTo>
                  <a:pt x="0" y="487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4752" y="1730607"/>
            <a:ext cx="1461849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sz="73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Bạn có câu hỏi nào không?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18132" y="8085222"/>
            <a:ext cx="9851737" cy="40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Hãy gửi cho chúng tôi! Hy vọng bạn đã học được thêm điều mới mẻ.</a:t>
            </a:r>
          </a:p>
        </p:txBody>
      </p:sp>
      <p:sp>
        <p:nvSpPr>
          <p:cNvPr id="4" name="Freeform 4"/>
          <p:cNvSpPr/>
          <p:nvPr/>
        </p:nvSpPr>
        <p:spPr>
          <a:xfrm>
            <a:off x="7713827" y="3523982"/>
            <a:ext cx="2860345" cy="3874852"/>
          </a:xfrm>
          <a:custGeom>
            <a:avLst/>
            <a:gdLst/>
            <a:ahLst/>
            <a:cxnLst/>
            <a:rect l="l" t="t" r="r" b="b"/>
            <a:pathLst>
              <a:path w="2860345" h="3874852">
                <a:moveTo>
                  <a:pt x="0" y="0"/>
                </a:moveTo>
                <a:lnTo>
                  <a:pt x="2860346" y="0"/>
                </a:lnTo>
                <a:lnTo>
                  <a:pt x="2860346" y="3874852"/>
                </a:lnTo>
                <a:lnTo>
                  <a:pt x="0" y="387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8397" y="1736821"/>
            <a:ext cx="637676" cy="460286"/>
          </a:xfrm>
          <a:custGeom>
            <a:avLst/>
            <a:gdLst/>
            <a:ahLst/>
            <a:cxnLst/>
            <a:rect l="l" t="t" r="r" b="b"/>
            <a:pathLst>
              <a:path w="637676" h="460286">
                <a:moveTo>
                  <a:pt x="0" y="0"/>
                </a:moveTo>
                <a:lnTo>
                  <a:pt x="637677" y="0"/>
                </a:lnTo>
                <a:lnTo>
                  <a:pt x="637677" y="460286"/>
                </a:lnTo>
                <a:lnTo>
                  <a:pt x="0" y="46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01798" y="1634749"/>
            <a:ext cx="506174" cy="664429"/>
          </a:xfrm>
          <a:custGeom>
            <a:avLst/>
            <a:gdLst/>
            <a:ahLst/>
            <a:cxnLst/>
            <a:rect l="l" t="t" r="r" b="b"/>
            <a:pathLst>
              <a:path w="506174" h="664429">
                <a:moveTo>
                  <a:pt x="0" y="0"/>
                </a:moveTo>
                <a:lnTo>
                  <a:pt x="506174" y="0"/>
                </a:lnTo>
                <a:lnTo>
                  <a:pt x="50617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98123" y="1685785"/>
            <a:ext cx="573835" cy="562358"/>
          </a:xfrm>
          <a:custGeom>
            <a:avLst/>
            <a:gdLst/>
            <a:ahLst/>
            <a:cxnLst/>
            <a:rect l="l" t="t" r="r" b="b"/>
            <a:pathLst>
              <a:path w="573835" h="562358">
                <a:moveTo>
                  <a:pt x="0" y="0"/>
                </a:moveTo>
                <a:lnTo>
                  <a:pt x="573835" y="0"/>
                </a:lnTo>
                <a:lnTo>
                  <a:pt x="573835" y="562358"/>
                </a:lnTo>
                <a:lnTo>
                  <a:pt x="0" y="562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25834" y="1634749"/>
            <a:ext cx="443356" cy="664429"/>
          </a:xfrm>
          <a:custGeom>
            <a:avLst/>
            <a:gdLst/>
            <a:ahLst/>
            <a:cxnLst/>
            <a:rect l="l" t="t" r="r" b="b"/>
            <a:pathLst>
              <a:path w="443356" h="664429">
                <a:moveTo>
                  <a:pt x="0" y="0"/>
                </a:moveTo>
                <a:lnTo>
                  <a:pt x="443356" y="0"/>
                </a:lnTo>
                <a:lnTo>
                  <a:pt x="44335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98795" y="1681883"/>
            <a:ext cx="540100" cy="570163"/>
          </a:xfrm>
          <a:custGeom>
            <a:avLst/>
            <a:gdLst/>
            <a:ahLst/>
            <a:cxnLst/>
            <a:rect l="l" t="t" r="r" b="b"/>
            <a:pathLst>
              <a:path w="540100" h="570163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14922" y="1634749"/>
            <a:ext cx="591946" cy="664429"/>
          </a:xfrm>
          <a:custGeom>
            <a:avLst/>
            <a:gdLst/>
            <a:ahLst/>
            <a:cxnLst/>
            <a:rect l="l" t="t" r="r" b="b"/>
            <a:pathLst>
              <a:path w="591946" h="664429">
                <a:moveTo>
                  <a:pt x="0" y="0"/>
                </a:moveTo>
                <a:lnTo>
                  <a:pt x="591946" y="0"/>
                </a:lnTo>
                <a:lnTo>
                  <a:pt x="591946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72651" y="8069686"/>
            <a:ext cx="643423" cy="500700"/>
          </a:xfrm>
          <a:custGeom>
            <a:avLst/>
            <a:gdLst/>
            <a:ahLst/>
            <a:cxnLst/>
            <a:rect l="l" t="t" r="r" b="b"/>
            <a:pathLst>
              <a:path w="643423" h="500700">
                <a:moveTo>
                  <a:pt x="0" y="0"/>
                </a:moveTo>
                <a:lnTo>
                  <a:pt x="643423" y="0"/>
                </a:lnTo>
                <a:lnTo>
                  <a:pt x="643423" y="500700"/>
                </a:lnTo>
                <a:lnTo>
                  <a:pt x="0" y="500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21999" y="7987821"/>
            <a:ext cx="265772" cy="664429"/>
          </a:xfrm>
          <a:custGeom>
            <a:avLst/>
            <a:gdLst/>
            <a:ahLst/>
            <a:cxnLst/>
            <a:rect l="l" t="t" r="r" b="b"/>
            <a:pathLst>
              <a:path w="265772" h="664429">
                <a:moveTo>
                  <a:pt x="0" y="0"/>
                </a:moveTo>
                <a:lnTo>
                  <a:pt x="265772" y="0"/>
                </a:lnTo>
                <a:lnTo>
                  <a:pt x="26577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543407" y="8086483"/>
            <a:ext cx="683268" cy="467107"/>
          </a:xfrm>
          <a:custGeom>
            <a:avLst/>
            <a:gdLst/>
            <a:ahLst/>
            <a:cxnLst/>
            <a:rect l="l" t="t" r="r" b="b"/>
            <a:pathLst>
              <a:path w="683268" h="467107">
                <a:moveTo>
                  <a:pt x="0" y="0"/>
                </a:moveTo>
                <a:lnTo>
                  <a:pt x="683267" y="0"/>
                </a:lnTo>
                <a:lnTo>
                  <a:pt x="683267" y="467106"/>
                </a:lnTo>
                <a:lnTo>
                  <a:pt x="0" y="4671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64698" y="8038764"/>
            <a:ext cx="565628" cy="562543"/>
          </a:xfrm>
          <a:custGeom>
            <a:avLst/>
            <a:gdLst/>
            <a:ahLst/>
            <a:cxnLst/>
            <a:rect l="l" t="t" r="r" b="b"/>
            <a:pathLst>
              <a:path w="565628" h="562543">
                <a:moveTo>
                  <a:pt x="0" y="0"/>
                </a:moveTo>
                <a:lnTo>
                  <a:pt x="565628" y="0"/>
                </a:lnTo>
                <a:lnTo>
                  <a:pt x="565628" y="562544"/>
                </a:lnTo>
                <a:lnTo>
                  <a:pt x="0" y="5625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247435" y="7987821"/>
            <a:ext cx="242819" cy="664429"/>
          </a:xfrm>
          <a:custGeom>
            <a:avLst/>
            <a:gdLst/>
            <a:ahLst/>
            <a:cxnLst/>
            <a:rect l="l" t="t" r="r" b="b"/>
            <a:pathLst>
              <a:path w="242819" h="664429">
                <a:moveTo>
                  <a:pt x="0" y="0"/>
                </a:moveTo>
                <a:lnTo>
                  <a:pt x="242819" y="0"/>
                </a:lnTo>
                <a:lnTo>
                  <a:pt x="24281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014922" y="8035364"/>
            <a:ext cx="591946" cy="569344"/>
          </a:xfrm>
          <a:custGeom>
            <a:avLst/>
            <a:gdLst/>
            <a:ahLst/>
            <a:cxnLst/>
            <a:rect l="l" t="t" r="r" b="b"/>
            <a:pathLst>
              <a:path w="591946" h="569344">
                <a:moveTo>
                  <a:pt x="0" y="0"/>
                </a:moveTo>
                <a:lnTo>
                  <a:pt x="591946" y="0"/>
                </a:lnTo>
                <a:lnTo>
                  <a:pt x="591946" y="569344"/>
                </a:lnTo>
                <a:lnTo>
                  <a:pt x="0" y="5693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05759" y="6399553"/>
            <a:ext cx="382953" cy="664429"/>
          </a:xfrm>
          <a:custGeom>
            <a:avLst/>
            <a:gdLst/>
            <a:ahLst/>
            <a:cxnLst/>
            <a:rect l="l" t="t" r="r" b="b"/>
            <a:pathLst>
              <a:path w="382953" h="664429">
                <a:moveTo>
                  <a:pt x="0" y="0"/>
                </a:moveTo>
                <a:lnTo>
                  <a:pt x="382953" y="0"/>
                </a:lnTo>
                <a:lnTo>
                  <a:pt x="3829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22939" y="6399553"/>
            <a:ext cx="463892" cy="664429"/>
          </a:xfrm>
          <a:custGeom>
            <a:avLst/>
            <a:gdLst/>
            <a:ahLst/>
            <a:cxnLst/>
            <a:rect l="l" t="t" r="r" b="b"/>
            <a:pathLst>
              <a:path w="463892" h="664429">
                <a:moveTo>
                  <a:pt x="0" y="0"/>
                </a:moveTo>
                <a:lnTo>
                  <a:pt x="463892" y="0"/>
                </a:lnTo>
                <a:lnTo>
                  <a:pt x="463892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635578" y="6399553"/>
            <a:ext cx="498926" cy="664429"/>
          </a:xfrm>
          <a:custGeom>
            <a:avLst/>
            <a:gdLst/>
            <a:ahLst/>
            <a:cxnLst/>
            <a:rect l="l" t="t" r="r" b="b"/>
            <a:pathLst>
              <a:path w="498926" h="664429">
                <a:moveTo>
                  <a:pt x="0" y="0"/>
                </a:moveTo>
                <a:lnTo>
                  <a:pt x="498925" y="0"/>
                </a:lnTo>
                <a:lnTo>
                  <a:pt x="49892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91405" y="6399553"/>
            <a:ext cx="512215" cy="664429"/>
          </a:xfrm>
          <a:custGeom>
            <a:avLst/>
            <a:gdLst/>
            <a:ahLst/>
            <a:cxnLst/>
            <a:rect l="l" t="t" r="r" b="b"/>
            <a:pathLst>
              <a:path w="512215" h="664429">
                <a:moveTo>
                  <a:pt x="0" y="0"/>
                </a:moveTo>
                <a:lnTo>
                  <a:pt x="512214" y="0"/>
                </a:lnTo>
                <a:lnTo>
                  <a:pt x="51221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222670" y="6399553"/>
            <a:ext cx="292349" cy="664429"/>
          </a:xfrm>
          <a:custGeom>
            <a:avLst/>
            <a:gdLst/>
            <a:ahLst/>
            <a:cxnLst/>
            <a:rect l="l" t="t" r="r" b="b"/>
            <a:pathLst>
              <a:path w="292349" h="664429">
                <a:moveTo>
                  <a:pt x="0" y="0"/>
                </a:moveTo>
                <a:lnTo>
                  <a:pt x="292349" y="0"/>
                </a:lnTo>
                <a:lnTo>
                  <a:pt x="292349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052096" y="6472969"/>
            <a:ext cx="517597" cy="517597"/>
          </a:xfrm>
          <a:custGeom>
            <a:avLst/>
            <a:gdLst/>
            <a:ahLst/>
            <a:cxnLst/>
            <a:rect l="l" t="t" r="r" b="b"/>
            <a:pathLst>
              <a:path w="517597" h="517597">
                <a:moveTo>
                  <a:pt x="0" y="0"/>
                </a:moveTo>
                <a:lnTo>
                  <a:pt x="517598" y="0"/>
                </a:lnTo>
                <a:lnTo>
                  <a:pt x="517598" y="517598"/>
                </a:lnTo>
                <a:lnTo>
                  <a:pt x="0" y="51759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697612" y="4851504"/>
            <a:ext cx="599246" cy="583992"/>
          </a:xfrm>
          <a:custGeom>
            <a:avLst/>
            <a:gdLst/>
            <a:ahLst/>
            <a:cxnLst/>
            <a:rect l="l" t="t" r="r" b="b"/>
            <a:pathLst>
              <a:path w="599246" h="583992">
                <a:moveTo>
                  <a:pt x="0" y="0"/>
                </a:moveTo>
                <a:lnTo>
                  <a:pt x="599246" y="0"/>
                </a:lnTo>
                <a:lnTo>
                  <a:pt x="599246" y="583992"/>
                </a:lnTo>
                <a:lnTo>
                  <a:pt x="0" y="5839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10858" y="4811285"/>
            <a:ext cx="488053" cy="664429"/>
          </a:xfrm>
          <a:custGeom>
            <a:avLst/>
            <a:gdLst/>
            <a:ahLst/>
            <a:cxnLst/>
            <a:rect l="l" t="t" r="r" b="b"/>
            <a:pathLst>
              <a:path w="488053" h="664429">
                <a:moveTo>
                  <a:pt x="0" y="0"/>
                </a:moveTo>
                <a:lnTo>
                  <a:pt x="488053" y="0"/>
                </a:lnTo>
                <a:lnTo>
                  <a:pt x="4880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89672" y="4811285"/>
            <a:ext cx="590738" cy="664429"/>
          </a:xfrm>
          <a:custGeom>
            <a:avLst/>
            <a:gdLst/>
            <a:ahLst/>
            <a:cxnLst/>
            <a:rect l="l" t="t" r="r" b="b"/>
            <a:pathLst>
              <a:path w="590738" h="664429">
                <a:moveTo>
                  <a:pt x="0" y="0"/>
                </a:moveTo>
                <a:lnTo>
                  <a:pt x="590738" y="0"/>
                </a:lnTo>
                <a:lnTo>
                  <a:pt x="59073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587780" y="4811285"/>
            <a:ext cx="519463" cy="664429"/>
          </a:xfrm>
          <a:custGeom>
            <a:avLst/>
            <a:gdLst/>
            <a:ahLst/>
            <a:cxnLst/>
            <a:rect l="l" t="t" r="r" b="b"/>
            <a:pathLst>
              <a:path w="519463" h="664429">
                <a:moveTo>
                  <a:pt x="0" y="0"/>
                </a:moveTo>
                <a:lnTo>
                  <a:pt x="519463" y="0"/>
                </a:lnTo>
                <a:lnTo>
                  <a:pt x="51946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024095" y="4865193"/>
            <a:ext cx="689500" cy="556614"/>
          </a:xfrm>
          <a:custGeom>
            <a:avLst/>
            <a:gdLst/>
            <a:ahLst/>
            <a:cxnLst/>
            <a:rect l="l" t="t" r="r" b="b"/>
            <a:pathLst>
              <a:path w="689500" h="556614">
                <a:moveTo>
                  <a:pt x="0" y="0"/>
                </a:moveTo>
                <a:lnTo>
                  <a:pt x="689499" y="0"/>
                </a:lnTo>
                <a:lnTo>
                  <a:pt x="689499" y="556614"/>
                </a:lnTo>
                <a:lnTo>
                  <a:pt x="0" y="55661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981429" y="4909879"/>
            <a:ext cx="658931" cy="467242"/>
          </a:xfrm>
          <a:custGeom>
            <a:avLst/>
            <a:gdLst/>
            <a:ahLst/>
            <a:cxnLst/>
            <a:rect l="l" t="t" r="r" b="b"/>
            <a:pathLst>
              <a:path w="658931" h="467242">
                <a:moveTo>
                  <a:pt x="0" y="0"/>
                </a:moveTo>
                <a:lnTo>
                  <a:pt x="658932" y="0"/>
                </a:lnTo>
                <a:lnTo>
                  <a:pt x="658932" y="467242"/>
                </a:lnTo>
                <a:lnTo>
                  <a:pt x="0" y="4672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628108" y="3223017"/>
            <a:ext cx="738255" cy="664429"/>
          </a:xfrm>
          <a:custGeom>
            <a:avLst/>
            <a:gdLst/>
            <a:ahLst/>
            <a:cxnLst/>
            <a:rect l="l" t="t" r="r" b="b"/>
            <a:pathLst>
              <a:path w="738255" h="664429">
                <a:moveTo>
                  <a:pt x="0" y="0"/>
                </a:moveTo>
                <a:lnTo>
                  <a:pt x="738255" y="0"/>
                </a:lnTo>
                <a:lnTo>
                  <a:pt x="73825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163783" y="3255969"/>
            <a:ext cx="582204" cy="598527"/>
          </a:xfrm>
          <a:custGeom>
            <a:avLst/>
            <a:gdLst/>
            <a:ahLst/>
            <a:cxnLst/>
            <a:rect l="l" t="t" r="r" b="b"/>
            <a:pathLst>
              <a:path w="582204" h="598527">
                <a:moveTo>
                  <a:pt x="0" y="0"/>
                </a:moveTo>
                <a:lnTo>
                  <a:pt x="582203" y="0"/>
                </a:lnTo>
                <a:lnTo>
                  <a:pt x="582203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576232" y="3255969"/>
            <a:ext cx="617617" cy="598527"/>
          </a:xfrm>
          <a:custGeom>
            <a:avLst/>
            <a:gdLst/>
            <a:ahLst/>
            <a:cxnLst/>
            <a:rect l="l" t="t" r="r" b="b"/>
            <a:pathLst>
              <a:path w="617617" h="598527">
                <a:moveTo>
                  <a:pt x="0" y="0"/>
                </a:moveTo>
                <a:lnTo>
                  <a:pt x="617617" y="0"/>
                </a:lnTo>
                <a:lnTo>
                  <a:pt x="617617" y="598527"/>
                </a:lnTo>
                <a:lnTo>
                  <a:pt x="0" y="59852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511015" y="3223017"/>
            <a:ext cx="672995" cy="664429"/>
          </a:xfrm>
          <a:custGeom>
            <a:avLst/>
            <a:gdLst/>
            <a:ahLst/>
            <a:cxnLst/>
            <a:rect l="l" t="t" r="r" b="b"/>
            <a:pathLst>
              <a:path w="672995" h="664429">
                <a:moveTo>
                  <a:pt x="0" y="0"/>
                </a:moveTo>
                <a:lnTo>
                  <a:pt x="672994" y="0"/>
                </a:lnTo>
                <a:lnTo>
                  <a:pt x="67299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119985" y="3223017"/>
            <a:ext cx="497718" cy="664429"/>
          </a:xfrm>
          <a:custGeom>
            <a:avLst/>
            <a:gdLst/>
            <a:ahLst/>
            <a:cxnLst/>
            <a:rect l="l" t="t" r="r" b="b"/>
            <a:pathLst>
              <a:path w="497718" h="664429">
                <a:moveTo>
                  <a:pt x="0" y="0"/>
                </a:moveTo>
                <a:lnTo>
                  <a:pt x="497718" y="0"/>
                </a:lnTo>
                <a:lnTo>
                  <a:pt x="49771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092841" y="3223017"/>
            <a:ext cx="436107" cy="664429"/>
          </a:xfrm>
          <a:custGeom>
            <a:avLst/>
            <a:gdLst/>
            <a:ahLst/>
            <a:cxnLst/>
            <a:rect l="l" t="t" r="r" b="b"/>
            <a:pathLst>
              <a:path w="436107" h="664429">
                <a:moveTo>
                  <a:pt x="0" y="0"/>
                </a:moveTo>
                <a:lnTo>
                  <a:pt x="436108" y="0"/>
                </a:lnTo>
                <a:lnTo>
                  <a:pt x="43610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618189" y="1681883"/>
            <a:ext cx="5578317" cy="3004249"/>
            <a:chOff x="0" y="0"/>
            <a:chExt cx="7437757" cy="400566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7437757" cy="218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19"/>
                </a:lnSpc>
              </a:pPr>
              <a:r>
                <a:rPr lang="en-US" sz="5349" spc="-53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Nguồn tài nguyên</a:t>
              </a:r>
            </a:p>
            <a:p>
              <a:pPr algn="l">
                <a:lnSpc>
                  <a:spcPts val="6419"/>
                </a:lnSpc>
              </a:pPr>
              <a:r>
                <a:rPr lang="en-US" sz="5349" spc="-53">
                  <a:solidFill>
                    <a:srgbClr val="9976FF"/>
                  </a:solidFill>
                  <a:latin typeface="Inter"/>
                  <a:ea typeface="Inter"/>
                  <a:cs typeface="Inter"/>
                  <a:sym typeface="Inter"/>
                </a:rPr>
                <a:t>miễn phí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840440"/>
              <a:ext cx="7437757" cy="1185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15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Hãy sử dụng những biểu tượng cũng như hình minh họa miễn phí và có thể thay màu này trong thiết kế Canva của bạn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7557" y="2717368"/>
            <a:ext cx="9352690" cy="4554260"/>
            <a:chOff x="0" y="9525"/>
            <a:chExt cx="12470254" cy="6072347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2470254" cy="6072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vi-VN" sz="7499" b="1" dirty="0">
                  <a:solidFill>
                    <a:srgbClr val="9976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Xác thực 2 yếu tố(2FA) là gì?</a:t>
              </a:r>
            </a:p>
            <a:p>
              <a:pPr algn="l">
                <a:lnSpc>
                  <a:spcPts val="8999"/>
                </a:lnSpc>
              </a:pPr>
              <a:endParaRPr lang="vi-VN" sz="74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8999"/>
                </a:lnSpc>
              </a:pPr>
              <a:endParaRPr lang="en-US" sz="74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88387"/>
              <a:ext cx="12470254" cy="2102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vi-VN" sz="3200" b="1" dirty="0"/>
                <a:t>Xác thực hai yếu tố (2FA)</a:t>
              </a:r>
              <a:r>
                <a:rPr lang="vi-VN" sz="3200" dirty="0"/>
                <a:t> là một phương pháp bảo mật yêu cầu người dùng cung cấp </a:t>
              </a:r>
              <a:r>
                <a:rPr lang="vi-VN" sz="3200" b="1" dirty="0"/>
                <a:t>2 bằng chứng xác minh</a:t>
              </a:r>
              <a:r>
                <a:rPr lang="vi-VN" sz="3200" dirty="0"/>
                <a:t> khi đăng nhập</a:t>
              </a:r>
              <a:endPara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026" name="Picture 2" descr="Hình ảnh Ghim câu chuyện">
            <a:extLst>
              <a:ext uri="{FF2B5EF4-FFF2-40B4-BE49-F238E27FC236}">
                <a16:creationId xmlns:a16="http://schemas.microsoft.com/office/drawing/2014/main" id="{73D9E5CE-227C-2880-20DD-80330B70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0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0DCE-4355-A821-CD0E-533FB0D5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31C57E-96E4-6F45-D140-723053DED4A5}"/>
              </a:ext>
            </a:extLst>
          </p:cNvPr>
          <p:cNvGrpSpPr/>
          <p:nvPr/>
        </p:nvGrpSpPr>
        <p:grpSpPr>
          <a:xfrm>
            <a:off x="9525000" y="2147061"/>
            <a:ext cx="6953997" cy="966761"/>
            <a:chOff x="0" y="0"/>
            <a:chExt cx="4750317" cy="660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897719-2AF9-F53E-B8E1-B720119D9654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5174F361-10AE-9E84-FD38-EC9F5E43231A}"/>
              </a:ext>
            </a:extLst>
          </p:cNvPr>
          <p:cNvSpPr txBox="1"/>
          <p:nvPr/>
        </p:nvSpPr>
        <p:spPr>
          <a:xfrm>
            <a:off x="9874474" y="2446833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SMS Token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B855BFC-5B26-7460-8C65-82A0F6F9EB7C}"/>
              </a:ext>
            </a:extLst>
          </p:cNvPr>
          <p:cNvGrpSpPr/>
          <p:nvPr/>
        </p:nvGrpSpPr>
        <p:grpSpPr>
          <a:xfrm>
            <a:off x="9525000" y="3302028"/>
            <a:ext cx="6953997" cy="966761"/>
            <a:chOff x="0" y="0"/>
            <a:chExt cx="4750317" cy="6604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9318FE-E212-1395-BF31-E9B5B06EF1AD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914F516-7418-AF87-BAEC-47FC30DFA6F4}"/>
              </a:ext>
            </a:extLst>
          </p:cNvPr>
          <p:cNvSpPr txBox="1"/>
          <p:nvPr/>
        </p:nvSpPr>
        <p:spPr>
          <a:xfrm>
            <a:off x="9874474" y="3584012"/>
            <a:ext cx="630334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Voice Token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ADA4B0C-1D91-0296-1233-E0BE8C4D6886}"/>
              </a:ext>
            </a:extLst>
          </p:cNvPr>
          <p:cNvGrpSpPr/>
          <p:nvPr/>
        </p:nvGrpSpPr>
        <p:grpSpPr>
          <a:xfrm>
            <a:off x="9525000" y="4456995"/>
            <a:ext cx="6953997" cy="966761"/>
            <a:chOff x="0" y="0"/>
            <a:chExt cx="4750317" cy="6604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107548-DA7C-5FC2-E329-9D6F6D5B3422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BA0C642-A210-FDDF-AEF1-9EB829349612}"/>
              </a:ext>
            </a:extLst>
          </p:cNvPr>
          <p:cNvSpPr txBox="1"/>
          <p:nvPr/>
        </p:nvSpPr>
        <p:spPr>
          <a:xfrm>
            <a:off x="9874474" y="4791554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S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oftware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 </a:t>
            </a:r>
            <a:r>
              <a:rPr lang="vi-VN" sz="2400" b="0" i="0" dirty="0">
                <a:solidFill>
                  <a:srgbClr val="081B3A"/>
                </a:solidFill>
                <a:effectLst/>
                <a:latin typeface="SegoeuiPc"/>
              </a:rPr>
              <a:t>T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565EE8E-F0E6-387F-EA26-180342E7E9A5}"/>
              </a:ext>
            </a:extLst>
          </p:cNvPr>
          <p:cNvGrpSpPr/>
          <p:nvPr/>
        </p:nvGrpSpPr>
        <p:grpSpPr>
          <a:xfrm>
            <a:off x="9525000" y="5611962"/>
            <a:ext cx="6953997" cy="966761"/>
            <a:chOff x="0" y="0"/>
            <a:chExt cx="4750317" cy="660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AD83A34-35E8-9F40-A431-C80980546E30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C852D62-A9DF-BBFA-2ADE-5532AD94426D}"/>
              </a:ext>
            </a:extLst>
          </p:cNvPr>
          <p:cNvSpPr txBox="1"/>
          <p:nvPr/>
        </p:nvSpPr>
        <p:spPr>
          <a:xfrm>
            <a:off x="9874474" y="5888649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P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ush </a:t>
            </a:r>
            <a:r>
              <a:rPr lang="vi-VN" sz="2400" b="0" i="0" dirty="0">
                <a:solidFill>
                  <a:srgbClr val="081B3A"/>
                </a:solidFill>
                <a:effectLst/>
                <a:latin typeface="SegoeuiPc"/>
              </a:rPr>
              <a:t>N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otification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29D32AA-0C22-3698-6B3B-0CFB02CC13EA}"/>
              </a:ext>
            </a:extLst>
          </p:cNvPr>
          <p:cNvGrpSpPr/>
          <p:nvPr/>
        </p:nvGrpSpPr>
        <p:grpSpPr>
          <a:xfrm>
            <a:off x="9525000" y="6766929"/>
            <a:ext cx="6953997" cy="966761"/>
            <a:chOff x="0" y="0"/>
            <a:chExt cx="4750317" cy="660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FFEB40F-EE8C-2625-3836-352B9115C3AF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A393FE1-F604-41EC-D552-B0F84A322E6C}"/>
              </a:ext>
            </a:extLst>
          </p:cNvPr>
          <p:cNvSpPr txBox="1"/>
          <p:nvPr/>
        </p:nvSpPr>
        <p:spPr>
          <a:xfrm>
            <a:off x="9865928" y="7019805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81B3A"/>
                </a:solidFill>
                <a:latin typeface="SegoeuiPc"/>
              </a:rPr>
              <a:t>H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ardware</a:t>
            </a:r>
            <a:r>
              <a:rPr lang="en-US" sz="2400" b="0" i="0" dirty="0">
                <a:solidFill>
                  <a:srgbClr val="081B3A"/>
                </a:solidFill>
                <a:effectLst/>
                <a:latin typeface="SegoeuiPc"/>
              </a:rPr>
              <a:t> </a:t>
            </a:r>
            <a:r>
              <a:rPr lang="vi-VN" sz="2400" dirty="0">
                <a:solidFill>
                  <a:srgbClr val="081B3A"/>
                </a:solidFill>
                <a:latin typeface="SegoeuiPc"/>
              </a:rPr>
              <a:t>T</a:t>
            </a:r>
            <a:r>
              <a:rPr lang="en-US" sz="2400" b="0" i="0" dirty="0" err="1">
                <a:solidFill>
                  <a:srgbClr val="081B3A"/>
                </a:solidFill>
                <a:effectLst/>
                <a:latin typeface="SegoeuiPc"/>
              </a:rPr>
              <a:t>oken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E4FE43C-F70F-96A3-B127-582798DE6AC4}"/>
              </a:ext>
            </a:extLst>
          </p:cNvPr>
          <p:cNvGrpSpPr/>
          <p:nvPr/>
        </p:nvGrpSpPr>
        <p:grpSpPr>
          <a:xfrm>
            <a:off x="762000" y="4514868"/>
            <a:ext cx="6953997" cy="966761"/>
            <a:chOff x="0" y="0"/>
            <a:chExt cx="4750317" cy="6604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3585DD3-2D32-9A33-81D2-6141C11B78B9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91BF377-1CF3-9EB1-49CA-70DC907F27A3}"/>
              </a:ext>
            </a:extLst>
          </p:cNvPr>
          <p:cNvSpPr txBox="1"/>
          <p:nvPr/>
        </p:nvSpPr>
        <p:spPr>
          <a:xfrm>
            <a:off x="990600" y="4791555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Mật khẩu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1C0DEAA-4EB4-49CE-38E5-9447B6DDF130}"/>
              </a:ext>
            </a:extLst>
          </p:cNvPr>
          <p:cNvSpPr txBox="1"/>
          <p:nvPr/>
        </p:nvSpPr>
        <p:spPr>
          <a:xfrm>
            <a:off x="1642456" y="1779845"/>
            <a:ext cx="6388082" cy="133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endParaRPr lang="en-US" sz="87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C80B6085-BCA9-62EA-5FA6-55686E545CBE}"/>
              </a:ext>
            </a:extLst>
          </p:cNvPr>
          <p:cNvSpPr/>
          <p:nvPr/>
        </p:nvSpPr>
        <p:spPr>
          <a:xfrm>
            <a:off x="8229600" y="4614901"/>
            <a:ext cx="794079" cy="834848"/>
          </a:xfrm>
          <a:prstGeom prst="mathPlus">
            <a:avLst/>
          </a:prstGeom>
          <a:solidFill>
            <a:srgbClr val="FF99C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99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06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081" y="1477861"/>
            <a:ext cx="6953997" cy="309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vi-VN" sz="6799" b="1" dirty="0">
                <a:solidFill>
                  <a:srgbClr val="F884FA"/>
                </a:solidFill>
                <a:latin typeface="Inter Bold"/>
                <a:ea typeface="Inter Bold"/>
                <a:cs typeface="Inter Bold"/>
                <a:sym typeface="Inter Bold"/>
              </a:rPr>
              <a:t>Mật khẩu đơn lẻ không còn đủ an toàn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63081" y="4816543"/>
            <a:ext cx="6953997" cy="966761"/>
            <a:chOff x="0" y="0"/>
            <a:chExt cx="4750317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01615" y="5070053"/>
            <a:ext cx="6276929" cy="41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vi-VN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Người dùng thường đặt mật khẩu yếu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3081" y="6153841"/>
            <a:ext cx="6953997" cy="966761"/>
            <a:chOff x="0" y="0"/>
            <a:chExt cx="4750317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42919" y="6206782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Mật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khẩu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dễ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rò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rỉ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(qua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lừa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đảo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tấn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,...)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3081" y="7491139"/>
            <a:ext cx="6953997" cy="966761"/>
            <a:chOff x="0" y="0"/>
            <a:chExt cx="4750317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6510" y="7544080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Dễ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bị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đánh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cắp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khi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dùng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chung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nhiều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dịch</a:t>
            </a:r>
            <a:r>
              <a: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vụ</a:t>
            </a:r>
            <a:endParaRPr lang="en-US" sz="25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70922" y="1477861"/>
            <a:ext cx="6953997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vi-VN" sz="6799" b="1" dirty="0">
                <a:solidFill>
                  <a:srgbClr val="9976FF"/>
                </a:solidFill>
                <a:latin typeface="Inter Bold"/>
                <a:ea typeface="Inter Bold"/>
                <a:cs typeface="Inter Bold"/>
                <a:sym typeface="Inter Bold"/>
              </a:rPr>
              <a:t>2FA tăng cường bảo mật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70922" y="4816543"/>
            <a:ext cx="6953997" cy="966761"/>
            <a:chOff x="0" y="0"/>
            <a:chExt cx="4750317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09456" y="5070053"/>
            <a:ext cx="6276929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800" dirty="0"/>
              <a:t>Yêu cầu bước xác minh thứ hai</a:t>
            </a:r>
            <a:endParaRPr lang="en-US" sz="2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70922" y="6153841"/>
            <a:ext cx="6953997" cy="966761"/>
            <a:chOff x="0" y="0"/>
            <a:chExt cx="4750317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09456" y="6407351"/>
            <a:ext cx="6276929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800" dirty="0"/>
              <a:t>Giảm nguy cơ bị chiếm tài khoản</a:t>
            </a:r>
            <a:endParaRPr lang="en-US" sz="2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670922" y="7491139"/>
            <a:ext cx="6953997" cy="966761"/>
            <a:chOff x="0" y="0"/>
            <a:chExt cx="4750317" cy="660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40791" y="7544080"/>
            <a:ext cx="6276929" cy="8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vi-VN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Được khuyến nghị bởi Google, Microsoft, ngân hàng</a:t>
            </a:r>
            <a:endParaRPr lang="en-US" sz="25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3788315"/>
            <a:ext cx="6953997" cy="966761"/>
            <a:chOff x="0" y="0"/>
            <a:chExt cx="475031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69528" y="4041190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OTP qua tin </a:t>
            </a:r>
            <a:r>
              <a:rPr lang="en-US" sz="2400" dirty="0" err="1"/>
              <a:t>nhắn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" y="4943282"/>
            <a:ext cx="6953997" cy="966761"/>
            <a:chOff x="0" y="0"/>
            <a:chExt cx="4750317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925" y="5207233"/>
            <a:ext cx="6303346" cy="39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Phổ biến, được nhiều hệ thống hỗ trợ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28600" y="6098249"/>
            <a:ext cx="6953997" cy="966761"/>
            <a:chOff x="0" y="0"/>
            <a:chExt cx="4750317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9528" y="6351124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Có thể bị ảnh hưởng nếu mất sóng, đổi SIM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363200" y="3788315"/>
            <a:ext cx="6953997" cy="966761"/>
            <a:chOff x="0" y="0"/>
            <a:chExt cx="4750317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04128" y="4041191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OTP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363200" y="4943282"/>
            <a:ext cx="6953997" cy="966761"/>
            <a:chOff x="0" y="0"/>
            <a:chExt cx="4750317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96600" y="5010795"/>
            <a:ext cx="6303346" cy="8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Phù hợp với người lớn tuổi, không quen kiểm tra tin nhắn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363200" y="6098250"/>
            <a:ext cx="6953997" cy="966761"/>
            <a:chOff x="0" y="0"/>
            <a:chExt cx="4750317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09885" y="6172849"/>
            <a:ext cx="4764472" cy="834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Giúp tăng tính xác minh thực tế (nghe – phản hồi)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Freeform 20"/>
          <p:cNvSpPr/>
          <p:nvPr/>
        </p:nvSpPr>
        <p:spPr>
          <a:xfrm rot="20111652">
            <a:off x="7403763" y="4840207"/>
            <a:ext cx="2307983" cy="1402322"/>
          </a:xfrm>
          <a:custGeom>
            <a:avLst/>
            <a:gdLst/>
            <a:ahLst/>
            <a:cxnLst/>
            <a:rect l="l" t="t" r="r" b="b"/>
            <a:pathLst>
              <a:path w="5459428" h="3414624">
                <a:moveTo>
                  <a:pt x="0" y="0"/>
                </a:moveTo>
                <a:lnTo>
                  <a:pt x="5459428" y="0"/>
                </a:lnTo>
                <a:lnTo>
                  <a:pt x="5459428" y="3414624"/>
                </a:lnTo>
                <a:lnTo>
                  <a:pt x="0" y="341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98002" y="1028700"/>
            <a:ext cx="12149743" cy="1861056"/>
            <a:chOff x="0" y="-693247"/>
            <a:chExt cx="16199658" cy="24814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525"/>
              <a:ext cx="8517443" cy="177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43336" y="-693247"/>
              <a:ext cx="10456322" cy="1232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vi-VN" sz="4500" b="1" dirty="0">
                  <a:solidFill>
                    <a:srgbClr val="F884FA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SMS Token &amp; Voice Token</a:t>
              </a:r>
            </a:p>
          </p:txBody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101505E5-C56A-503C-C1E2-D599B532287A}"/>
              </a:ext>
            </a:extLst>
          </p:cNvPr>
          <p:cNvSpPr txBox="1"/>
          <p:nvPr/>
        </p:nvSpPr>
        <p:spPr>
          <a:xfrm>
            <a:off x="553925" y="2889756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b="1" dirty="0"/>
              <a:t>SMS Token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61B2C371-8914-E5CC-46F6-4468CD997DEE}"/>
              </a:ext>
            </a:extLst>
          </p:cNvPr>
          <p:cNvSpPr txBox="1"/>
          <p:nvPr/>
        </p:nvSpPr>
        <p:spPr>
          <a:xfrm>
            <a:off x="10740448" y="2889756"/>
            <a:ext cx="630334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b="1" dirty="0"/>
              <a:t>Voice Token</a:t>
            </a:r>
            <a:endParaRPr lang="en-US" sz="24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" name="Group 8">
            <a:extLst>
              <a:ext uri="{FF2B5EF4-FFF2-40B4-BE49-F238E27FC236}">
                <a16:creationId xmlns:a16="http://schemas.microsoft.com/office/drawing/2014/main" id="{7D8605D3-A697-EFE3-ECB6-0B910CCE7287}"/>
              </a:ext>
            </a:extLst>
          </p:cNvPr>
          <p:cNvGrpSpPr/>
          <p:nvPr/>
        </p:nvGrpSpPr>
        <p:grpSpPr>
          <a:xfrm>
            <a:off x="262071" y="7352338"/>
            <a:ext cx="6953997" cy="966761"/>
            <a:chOff x="0" y="0"/>
            <a:chExt cx="4750317" cy="6604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E0B0BF2-3867-6854-4989-600F57A5C5F7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10">
            <a:extLst>
              <a:ext uri="{FF2B5EF4-FFF2-40B4-BE49-F238E27FC236}">
                <a16:creationId xmlns:a16="http://schemas.microsoft.com/office/drawing/2014/main" id="{220ED6F3-4767-C69D-EA50-A496AB425B30}"/>
              </a:ext>
            </a:extLst>
          </p:cNvPr>
          <p:cNvSpPr txBox="1"/>
          <p:nvPr/>
        </p:nvSpPr>
        <p:spPr>
          <a:xfrm>
            <a:off x="553925" y="7451724"/>
            <a:ext cx="6303346" cy="83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Các ứng dụng:</a:t>
            </a:r>
            <a:r>
              <a:rPr lang="en-US" sz="2400" dirty="0"/>
              <a:t>Facebook, </a:t>
            </a:r>
            <a:r>
              <a:rPr lang="en-US" sz="2400" dirty="0" err="1"/>
              <a:t>MoMo</a:t>
            </a:r>
            <a:r>
              <a:rPr lang="en-US" sz="2400" dirty="0"/>
              <a:t>, </a:t>
            </a:r>
            <a:r>
              <a:rPr lang="en-US" sz="2400" dirty="0" err="1"/>
              <a:t>Zalo</a:t>
            </a:r>
            <a:r>
              <a:rPr lang="en-US" sz="2400" dirty="0"/>
              <a:t>, </a:t>
            </a:r>
            <a:r>
              <a:rPr lang="en-US" sz="2400" dirty="0" err="1"/>
              <a:t>ngân</a:t>
            </a:r>
            <a:r>
              <a:rPr lang="en-US" sz="2400" dirty="0"/>
              <a:t> </a:t>
            </a:r>
            <a:r>
              <a:rPr lang="vi-VN" sz="2400" dirty="0"/>
              <a:t>hàng,...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CD946D7C-31B1-C5D5-C736-77E4D5F4BF0A}"/>
              </a:ext>
            </a:extLst>
          </p:cNvPr>
          <p:cNvGrpSpPr/>
          <p:nvPr/>
        </p:nvGrpSpPr>
        <p:grpSpPr>
          <a:xfrm>
            <a:off x="10363200" y="7319935"/>
            <a:ext cx="6953997" cy="966761"/>
            <a:chOff x="0" y="0"/>
            <a:chExt cx="4750317" cy="660400"/>
          </a:xfrm>
        </p:grpSpPr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15E42CF-7F60-1E97-D707-7032B03258D1}"/>
                </a:ext>
              </a:extLst>
            </p:cNvPr>
            <p:cNvSpPr/>
            <p:nvPr/>
          </p:nvSpPr>
          <p:spPr>
            <a:xfrm>
              <a:off x="0" y="0"/>
              <a:ext cx="4750317" cy="660400"/>
            </a:xfrm>
            <a:custGeom>
              <a:avLst/>
              <a:gdLst/>
              <a:ahLst/>
              <a:cxnLst/>
              <a:rect l="l" t="t" r="r" b="b"/>
              <a:pathLst>
                <a:path w="4750317" h="660400">
                  <a:moveTo>
                    <a:pt x="462585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5857" y="0"/>
                  </a:lnTo>
                  <a:cubicBezTo>
                    <a:pt x="4694437" y="0"/>
                    <a:pt x="4750317" y="55880"/>
                    <a:pt x="4750317" y="124460"/>
                  </a:cubicBezTo>
                  <a:lnTo>
                    <a:pt x="4750317" y="535940"/>
                  </a:lnTo>
                  <a:cubicBezTo>
                    <a:pt x="4750317" y="604520"/>
                    <a:pt x="4694437" y="660400"/>
                    <a:pt x="4625857" y="660400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1B1341D5-EC2B-F1D1-3DE4-66D8A2B5DDBD}"/>
              </a:ext>
            </a:extLst>
          </p:cNvPr>
          <p:cNvSpPr txBox="1"/>
          <p:nvPr/>
        </p:nvSpPr>
        <p:spPr>
          <a:xfrm>
            <a:off x="11543055" y="7603837"/>
            <a:ext cx="4764472" cy="398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vi-VN" sz="2400" dirty="0"/>
              <a:t>Zalo,...</a:t>
            </a:r>
            <a:endParaRPr lang="en-US" sz="2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DF4E-BA59-0E2B-AA39-E4F51D68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3DDA261-C023-8774-E044-1F667FF0CFAC}"/>
              </a:ext>
            </a:extLst>
          </p:cNvPr>
          <p:cNvSpPr txBox="1"/>
          <p:nvPr/>
        </p:nvSpPr>
        <p:spPr>
          <a:xfrm>
            <a:off x="3101616" y="526983"/>
            <a:ext cx="12084767" cy="19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Software Token </a:t>
            </a:r>
            <a:endParaRPr lang="vi-VN" sz="68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7589"/>
              </a:lnSpc>
            </a:pPr>
            <a:r>
              <a:rPr lang="en-US" sz="68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Ứng</a:t>
            </a:r>
            <a:r>
              <a:rPr lang="en-US" sz="6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8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dụng</a:t>
            </a:r>
            <a:r>
              <a:rPr lang="en-US" sz="6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8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tạo</a:t>
            </a:r>
            <a:r>
              <a:rPr lang="en-US" sz="6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8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mã</a:t>
            </a:r>
            <a:r>
              <a:rPr lang="en-US" sz="6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OTP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36A5E64-7E46-3E41-4AFB-59560FB4C6BE}"/>
              </a:ext>
            </a:extLst>
          </p:cNvPr>
          <p:cNvGrpSpPr/>
          <p:nvPr/>
        </p:nvGrpSpPr>
        <p:grpSpPr>
          <a:xfrm>
            <a:off x="7155004" y="4145352"/>
            <a:ext cx="4877993" cy="5020674"/>
            <a:chOff x="0" y="0"/>
            <a:chExt cx="2188406" cy="225241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AA804D-85A8-18F1-0A15-7FE32CA9EF8D}"/>
                </a:ext>
              </a:extLst>
            </p:cNvPr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2E4F379-29FB-E252-3C53-4C05C88A066D}"/>
              </a:ext>
            </a:extLst>
          </p:cNvPr>
          <p:cNvGrpSpPr/>
          <p:nvPr/>
        </p:nvGrpSpPr>
        <p:grpSpPr>
          <a:xfrm>
            <a:off x="12814373" y="4145352"/>
            <a:ext cx="4877993" cy="5020674"/>
            <a:chOff x="0" y="0"/>
            <a:chExt cx="2188406" cy="225241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228D835-FEA2-9028-58FF-1F7E1220D12D}"/>
                </a:ext>
              </a:extLst>
            </p:cNvPr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29C1D52-F9A2-7E46-0E7F-BEC821C1AF78}"/>
              </a:ext>
            </a:extLst>
          </p:cNvPr>
          <p:cNvGrpSpPr/>
          <p:nvPr/>
        </p:nvGrpSpPr>
        <p:grpSpPr>
          <a:xfrm>
            <a:off x="1029507" y="4157197"/>
            <a:ext cx="4877993" cy="5020674"/>
            <a:chOff x="0" y="0"/>
            <a:chExt cx="2188406" cy="225241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F9F28A-A595-23D7-6F2F-82D031186310}"/>
                </a:ext>
              </a:extLst>
            </p:cNvPr>
            <p:cNvSpPr/>
            <p:nvPr/>
          </p:nvSpPr>
          <p:spPr>
            <a:xfrm>
              <a:off x="0" y="0"/>
              <a:ext cx="2188407" cy="2252417"/>
            </a:xfrm>
            <a:custGeom>
              <a:avLst/>
              <a:gdLst/>
              <a:ahLst/>
              <a:cxnLst/>
              <a:rect l="l" t="t" r="r" b="b"/>
              <a:pathLst>
                <a:path w="2188407" h="2252417">
                  <a:moveTo>
                    <a:pt x="2063946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3946" y="0"/>
                  </a:lnTo>
                  <a:cubicBezTo>
                    <a:pt x="2132526" y="0"/>
                    <a:pt x="2188407" y="55880"/>
                    <a:pt x="2188407" y="124460"/>
                  </a:cubicBezTo>
                  <a:lnTo>
                    <a:pt x="2188407" y="2127957"/>
                  </a:lnTo>
                  <a:cubicBezTo>
                    <a:pt x="2188407" y="2196537"/>
                    <a:pt x="2132526" y="2252417"/>
                    <a:pt x="2063946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963FF98-D9A7-B531-5E92-D2C701EE7FDB}"/>
              </a:ext>
            </a:extLst>
          </p:cNvPr>
          <p:cNvSpPr/>
          <p:nvPr/>
        </p:nvSpPr>
        <p:spPr>
          <a:xfrm>
            <a:off x="9089442" y="4602790"/>
            <a:ext cx="742380" cy="1143723"/>
          </a:xfrm>
          <a:custGeom>
            <a:avLst/>
            <a:gdLst/>
            <a:ahLst/>
            <a:cxnLst/>
            <a:rect l="l" t="t" r="r" b="b"/>
            <a:pathLst>
              <a:path w="742380" h="1143723">
                <a:moveTo>
                  <a:pt x="0" y="0"/>
                </a:moveTo>
                <a:lnTo>
                  <a:pt x="742381" y="0"/>
                </a:lnTo>
                <a:lnTo>
                  <a:pt x="742381" y="1143724"/>
                </a:lnTo>
                <a:lnTo>
                  <a:pt x="0" y="114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7E0B96-5C9D-4A76-B4C6-1C8032F962B7}"/>
              </a:ext>
            </a:extLst>
          </p:cNvPr>
          <p:cNvSpPr/>
          <p:nvPr/>
        </p:nvSpPr>
        <p:spPr>
          <a:xfrm>
            <a:off x="2743200" y="4650443"/>
            <a:ext cx="1159090" cy="950454"/>
          </a:xfrm>
          <a:custGeom>
            <a:avLst/>
            <a:gdLst/>
            <a:ahLst/>
            <a:cxnLst/>
            <a:rect l="l" t="t" r="r" b="b"/>
            <a:pathLst>
              <a:path w="1159090" h="950454">
                <a:moveTo>
                  <a:pt x="0" y="0"/>
                </a:moveTo>
                <a:lnTo>
                  <a:pt x="1159090" y="0"/>
                </a:lnTo>
                <a:lnTo>
                  <a:pt x="1159090" y="950454"/>
                </a:lnTo>
                <a:lnTo>
                  <a:pt x="0" y="95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60DC898-EE56-331C-C5EC-31EB3F728E13}"/>
              </a:ext>
            </a:extLst>
          </p:cNvPr>
          <p:cNvSpPr/>
          <p:nvPr/>
        </p:nvSpPr>
        <p:spPr>
          <a:xfrm>
            <a:off x="14377125" y="4786149"/>
            <a:ext cx="1380964" cy="863730"/>
          </a:xfrm>
          <a:custGeom>
            <a:avLst/>
            <a:gdLst/>
            <a:ahLst/>
            <a:cxnLst/>
            <a:rect l="l" t="t" r="r" b="b"/>
            <a:pathLst>
              <a:path w="1380964" h="863730">
                <a:moveTo>
                  <a:pt x="0" y="0"/>
                </a:moveTo>
                <a:lnTo>
                  <a:pt x="1380964" y="0"/>
                </a:lnTo>
                <a:lnTo>
                  <a:pt x="1380964" y="863730"/>
                </a:lnTo>
                <a:lnTo>
                  <a:pt x="0" y="863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3CD3774-E9BE-B76A-70BE-C1F8F54F44BF}"/>
              </a:ext>
            </a:extLst>
          </p:cNvPr>
          <p:cNvGrpSpPr/>
          <p:nvPr/>
        </p:nvGrpSpPr>
        <p:grpSpPr>
          <a:xfrm>
            <a:off x="13248246" y="6074696"/>
            <a:ext cx="4010247" cy="2063491"/>
            <a:chOff x="8145824" y="-136894"/>
            <a:chExt cx="5346995" cy="2751321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598FCA3-4B40-CE79-54A2-D5E633FF79F5}"/>
                </a:ext>
              </a:extLst>
            </p:cNvPr>
            <p:cNvSpPr txBox="1"/>
            <p:nvPr/>
          </p:nvSpPr>
          <p:spPr>
            <a:xfrm>
              <a:off x="8145824" y="-136894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Nhược điểm</a:t>
              </a:r>
              <a:endPara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644C6F9-E0C5-C98F-5AB0-AAD7569C6B2B}"/>
                </a:ext>
              </a:extLst>
            </p:cNvPr>
            <p:cNvSpPr txBox="1"/>
            <p:nvPr/>
          </p:nvSpPr>
          <p:spPr>
            <a:xfrm>
              <a:off x="8145824" y="1500531"/>
              <a:ext cx="5346995" cy="1113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Phải cài đặt và giữ thiết bị an toàn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202F5B3-D1D5-9797-3832-8CFE0297044F}"/>
              </a:ext>
            </a:extLst>
          </p:cNvPr>
          <p:cNvGrpSpPr/>
          <p:nvPr/>
        </p:nvGrpSpPr>
        <p:grpSpPr>
          <a:xfrm>
            <a:off x="1317621" y="5747860"/>
            <a:ext cx="4156006" cy="3047444"/>
            <a:chOff x="-194345" y="-311786"/>
            <a:chExt cx="5541340" cy="4063260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E8F9BD1-7436-F634-3232-CA005B27DAB5}"/>
                </a:ext>
              </a:extLst>
            </p:cNvPr>
            <p:cNvSpPr txBox="1"/>
            <p:nvPr/>
          </p:nvSpPr>
          <p:spPr>
            <a:xfrm>
              <a:off x="-194345" y="-311786"/>
              <a:ext cx="5346995" cy="56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Mô tả</a:t>
              </a:r>
              <a:endPara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844BA03-D661-37DD-5D38-B36745DE822E}"/>
                </a:ext>
              </a:extLst>
            </p:cNvPr>
            <p:cNvSpPr txBox="1"/>
            <p:nvPr/>
          </p:nvSpPr>
          <p:spPr>
            <a:xfrm>
              <a:off x="0" y="731073"/>
              <a:ext cx="5346995" cy="3020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Người dùng sử dụng ứng dụng như Google Authenticator hoặc Authy để tạo mã OTP, thay đổi mỗi 30 giây.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091F816-FD9A-4B0F-1B2C-6C11F99BF461}"/>
              </a:ext>
            </a:extLst>
          </p:cNvPr>
          <p:cNvGrpSpPr/>
          <p:nvPr/>
        </p:nvGrpSpPr>
        <p:grpSpPr>
          <a:xfrm>
            <a:off x="7455508" y="6077244"/>
            <a:ext cx="4010247" cy="2068421"/>
            <a:chOff x="7990579" y="-133497"/>
            <a:chExt cx="5346995" cy="2757895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8F6DD610-1F1B-0809-5559-224C0FD5D8E8}"/>
                </a:ext>
              </a:extLst>
            </p:cNvPr>
            <p:cNvSpPr txBox="1"/>
            <p:nvPr/>
          </p:nvSpPr>
          <p:spPr>
            <a:xfrm>
              <a:off x="7990579" y="-133497"/>
              <a:ext cx="5346995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Ưu điểm</a:t>
              </a:r>
              <a:endPara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EE8EB85-0F6A-A527-4187-084582E74977}"/>
                </a:ext>
              </a:extLst>
            </p:cNvPr>
            <p:cNvSpPr txBox="1"/>
            <p:nvPr/>
          </p:nvSpPr>
          <p:spPr>
            <a:xfrm>
              <a:off x="7990579" y="1510502"/>
              <a:ext cx="5346995" cy="1113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Không cần Internet</a:t>
              </a:r>
            </a:p>
            <a:p>
              <a:pPr algn="ctr">
                <a:lnSpc>
                  <a:spcPts val="3359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Không 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30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7175" y="2916193"/>
            <a:ext cx="5588425" cy="3387559"/>
            <a:chOff x="-1" y="5927"/>
            <a:chExt cx="7451233" cy="4516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5927"/>
              <a:ext cx="6798495" cy="2327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57"/>
                </a:lnSpc>
              </a:pPr>
              <a:r>
                <a:rPr lang="vi-VN" sz="5797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Push Notification</a:t>
              </a:r>
              <a:endParaRPr lang="en-US" sz="579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2988491"/>
              <a:ext cx="7451233" cy="1534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600" dirty="0" err="1"/>
                <a:t>Gửi</a:t>
              </a:r>
              <a:r>
                <a:rPr lang="en-US" sz="3600" dirty="0"/>
                <a:t> </a:t>
              </a:r>
              <a:r>
                <a:rPr lang="en-US" sz="3600" dirty="0" err="1"/>
                <a:t>yêu</a:t>
              </a:r>
              <a:r>
                <a:rPr lang="en-US" sz="3600" dirty="0"/>
                <a:t> </a:t>
              </a:r>
              <a:r>
                <a:rPr lang="en-US" sz="3600" dirty="0" err="1"/>
                <a:t>cầu</a:t>
              </a:r>
              <a:r>
                <a:rPr lang="en-US" sz="3600" dirty="0"/>
                <a:t> </a:t>
              </a:r>
              <a:r>
                <a:rPr lang="en-US" sz="3600" dirty="0" err="1"/>
                <a:t>xác</a:t>
              </a:r>
              <a:r>
                <a:rPr lang="en-US" sz="3600" dirty="0"/>
                <a:t> </a:t>
              </a:r>
              <a:r>
                <a:rPr lang="en-US" sz="3600" dirty="0" err="1"/>
                <a:t>minh</a:t>
              </a:r>
              <a:r>
                <a:rPr lang="en-US" sz="3600" dirty="0"/>
                <a:t> </a:t>
              </a:r>
              <a:r>
                <a:rPr lang="en-US" sz="3600" dirty="0" err="1"/>
                <a:t>về</a:t>
              </a:r>
              <a:r>
                <a:rPr lang="en-US" sz="3600" dirty="0"/>
                <a:t> </a:t>
              </a:r>
              <a:r>
                <a:rPr lang="en-US" sz="3600" dirty="0" err="1"/>
                <a:t>điện</a:t>
              </a:r>
              <a:r>
                <a:rPr lang="en-US" sz="3600" dirty="0"/>
                <a:t> </a:t>
              </a:r>
              <a:r>
                <a:rPr lang="en-US" sz="3600" dirty="0" err="1"/>
                <a:t>thoại</a:t>
              </a:r>
              <a:r>
                <a:rPr lang="en-US" sz="3600" dirty="0"/>
                <a:t> (</a:t>
              </a:r>
              <a:r>
                <a:rPr lang="vi-VN" sz="3600" dirty="0"/>
                <a:t>“</a:t>
              </a:r>
              <a:r>
                <a:rPr lang="en-US" sz="3600" dirty="0" err="1"/>
                <a:t>Có</a:t>
              </a:r>
              <a:r>
                <a:rPr lang="en-US" sz="3600" dirty="0"/>
                <a:t> </a:t>
              </a:r>
              <a:r>
                <a:rPr lang="en-US" sz="3600" dirty="0" err="1"/>
                <a:t>phải</a:t>
              </a:r>
              <a:r>
                <a:rPr lang="en-US" sz="3600" dirty="0"/>
                <a:t> </a:t>
              </a:r>
              <a:r>
                <a:rPr lang="en-US" sz="3600" dirty="0" err="1"/>
                <a:t>bạn</a:t>
              </a:r>
              <a:r>
                <a:rPr lang="en-US" sz="3600" dirty="0"/>
                <a:t> </a:t>
              </a:r>
              <a:r>
                <a:rPr lang="en-US" sz="3600" dirty="0" err="1"/>
                <a:t>không</a:t>
              </a:r>
              <a:r>
                <a:rPr lang="en-US" sz="3600" dirty="0"/>
                <a:t>?")</a:t>
              </a:r>
              <a:endParaRPr lang="en-US" sz="3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44400" y="2768266"/>
            <a:ext cx="4936641" cy="475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/>
              <a:t>✅</a:t>
            </a:r>
            <a:r>
              <a:rPr lang="vi-VN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Thông báo xác thực được gửi đến thiết bị. Người dùng chỉ cần chọn: </a:t>
            </a:r>
            <a:r>
              <a:rPr lang="vi-VN" sz="21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“Là tôi” hoặc “Không phải tôi”</a:t>
            </a:r>
          </a:p>
          <a:p>
            <a:pPr algn="l">
              <a:lnSpc>
                <a:spcPts val="3360"/>
              </a:lnSpc>
            </a:pPr>
            <a:endParaRPr lang="vi-VN" sz="21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360"/>
              </a:lnSpc>
            </a:pPr>
            <a:r>
              <a:rPr lang="en-US" sz="2400" dirty="0"/>
              <a:t>✅</a:t>
            </a:r>
            <a:r>
              <a:rPr lang="vi-VN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Trải nghiệm người dùng tốt: Nhanh chóng, không cần nhập mã. Gắn liền với thiết bị, ít bị giả mạo.</a:t>
            </a:r>
          </a:p>
          <a:p>
            <a:pPr algn="l">
              <a:lnSpc>
                <a:spcPts val="3360"/>
              </a:lnSpc>
            </a:pPr>
            <a:endParaRPr lang="vi-VN" sz="2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360"/>
              </a:lnSpc>
            </a:pPr>
            <a:r>
              <a:rPr lang="vi-VN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❌Cần Internet để nhận thông báo. Dễ bỏ sót nếu người dùng không chú ý.</a:t>
            </a:r>
          </a:p>
          <a:p>
            <a:pPr algn="l">
              <a:lnSpc>
                <a:spcPts val="3360"/>
              </a:lnSpc>
            </a:pPr>
            <a:endParaRPr lang="vi-VN" sz="2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407098" y="2997772"/>
            <a:ext cx="3636033" cy="4291456"/>
          </a:xfrm>
          <a:custGeom>
            <a:avLst/>
            <a:gdLst/>
            <a:ahLst/>
            <a:cxnLst/>
            <a:rect l="l" t="t" r="r" b="b"/>
            <a:pathLst>
              <a:path w="3636033" h="4291456">
                <a:moveTo>
                  <a:pt x="0" y="0"/>
                </a:moveTo>
                <a:lnTo>
                  <a:pt x="3636034" y="0"/>
                </a:lnTo>
                <a:lnTo>
                  <a:pt x="3636034" y="4291456"/>
                </a:lnTo>
                <a:lnTo>
                  <a:pt x="0" y="429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063525" y="4237626"/>
            <a:ext cx="5020674" cy="502067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8200" y="2781300"/>
            <a:ext cx="10461808" cy="6620874"/>
            <a:chOff x="0" y="0"/>
            <a:chExt cx="4693464" cy="22524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3464" cy="2252417"/>
            </a:xfrm>
            <a:custGeom>
              <a:avLst/>
              <a:gdLst/>
              <a:ahLst/>
              <a:cxnLst/>
              <a:rect l="l" t="t" r="r" b="b"/>
              <a:pathLst>
                <a:path w="4693464" h="2252417">
                  <a:moveTo>
                    <a:pt x="4569004" y="2252417"/>
                  </a:moveTo>
                  <a:lnTo>
                    <a:pt x="124460" y="2252417"/>
                  </a:lnTo>
                  <a:cubicBezTo>
                    <a:pt x="55880" y="2252417"/>
                    <a:pt x="0" y="2196537"/>
                    <a:pt x="0" y="21279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9004" y="0"/>
                  </a:lnTo>
                  <a:cubicBezTo>
                    <a:pt x="4637584" y="0"/>
                    <a:pt x="4693464" y="55880"/>
                    <a:pt x="4693464" y="124460"/>
                  </a:cubicBezTo>
                  <a:lnTo>
                    <a:pt x="4693464" y="2127957"/>
                  </a:lnTo>
                  <a:cubicBezTo>
                    <a:pt x="4693464" y="2196537"/>
                    <a:pt x="4637584" y="2252417"/>
                    <a:pt x="4569004" y="2252417"/>
                  </a:cubicBezTo>
                  <a:close/>
                </a:path>
              </a:pathLst>
            </a:custGeom>
            <a:solidFill>
              <a:srgbClr val="F1F1F1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6800" y="3619500"/>
            <a:ext cx="11750199" cy="6142794"/>
            <a:chOff x="-941894" y="-2605720"/>
            <a:chExt cx="15666932" cy="8190394"/>
          </a:xfrm>
        </p:grpSpPr>
        <p:sp>
          <p:nvSpPr>
            <p:cNvPr id="7" name="TextBox 7"/>
            <p:cNvSpPr txBox="1"/>
            <p:nvPr/>
          </p:nvSpPr>
          <p:spPr>
            <a:xfrm>
              <a:off x="-941894" y="-2605720"/>
              <a:ext cx="15666932" cy="23937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Thiết bị vật lý dùng để tạo mã xác thực:</a:t>
              </a:r>
            </a:p>
            <a:p>
              <a:pPr marL="457200" indent="-457200" algn="l">
                <a:lnSpc>
                  <a:spcPts val="4759"/>
                </a:lnSpc>
                <a:buFont typeface="Arial" panose="020B0604020202020204" pitchFamily="34" charset="0"/>
                <a:buChar char="•"/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Thường là USB hoặc thẻ nhớ</a:t>
              </a:r>
            </a:p>
            <a:p>
              <a:pPr marL="457200" indent="-457200" algn="l">
                <a:lnSpc>
                  <a:spcPts val="4759"/>
                </a:lnSpc>
                <a:buFont typeface="Arial" panose="020B0604020202020204" pitchFamily="34" charset="0"/>
                <a:buChar char="•"/>
              </a:pPr>
              <a:r>
                <a:rPr lang="vi-VN" sz="3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Mỗi lần nhấn hoặc cắm vào máy sẽ tạo mã mới</a:t>
              </a:r>
              <a:endParaRPr lang="en-US" sz="3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941894" y="1752085"/>
              <a:ext cx="13208000" cy="38325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✅ Ưu điểm:					⚠️ Hạn chế:</a:t>
              </a:r>
            </a:p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Độ bảo mật rất cao			Cần thiết bị riêng biệt</a:t>
              </a:r>
            </a:p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Không phụ thuộc kết nối mạng		Khó triển khai cho người dùng 						phổ thông</a:t>
              </a:r>
            </a:p>
            <a:p>
              <a:pPr>
                <a:lnSpc>
                  <a:spcPts val="3840"/>
                </a:lnSpc>
              </a:pPr>
              <a:r>
                <a:rPr lang="vi-VN" sz="24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						Mất thiết bị = mất truy cập</a:t>
              </a:r>
              <a:endParaRPr lang="en-US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l">
                <a:lnSpc>
                  <a:spcPts val="3840"/>
                </a:lnSpc>
              </a:pPr>
              <a:endParaRPr lang="vi-VN" sz="2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40408" y="1028700"/>
            <a:ext cx="3066907" cy="2459101"/>
          </a:xfrm>
          <a:custGeom>
            <a:avLst/>
            <a:gdLst/>
            <a:ahLst/>
            <a:cxnLst/>
            <a:rect l="l" t="t" r="r" b="b"/>
            <a:pathLst>
              <a:path w="3066907" h="2459101">
                <a:moveTo>
                  <a:pt x="0" y="0"/>
                </a:moveTo>
                <a:lnTo>
                  <a:pt x="3066907" y="0"/>
                </a:lnTo>
                <a:lnTo>
                  <a:pt x="3066907" y="2459101"/>
                </a:lnTo>
                <a:lnTo>
                  <a:pt x="0" y="2459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3802" y="1025106"/>
            <a:ext cx="10461808" cy="10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vi-VN" sz="7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Token</a:t>
            </a:r>
            <a:endParaRPr lang="en-US" sz="74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07838" y="4769895"/>
            <a:ext cx="13272324" cy="0"/>
          </a:xfrm>
          <a:prstGeom prst="line">
            <a:avLst/>
          </a:prstGeom>
          <a:ln w="19050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63405" y="4696076"/>
            <a:ext cx="166688" cy="16668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1194" y="4696076"/>
            <a:ext cx="166688" cy="16668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4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18984" y="4696076"/>
            <a:ext cx="166688" cy="16668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46774" y="4696076"/>
            <a:ext cx="166688" cy="16668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84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74564" y="4696076"/>
            <a:ext cx="166688" cy="16668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7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064447" y="7853819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1" y="0"/>
                </a:lnTo>
                <a:lnTo>
                  <a:pt x="6755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45027" y="1520748"/>
            <a:ext cx="15597945" cy="9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vi-VN" sz="6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Xác thực 2 yếu tố</a:t>
            </a:r>
            <a:endParaRPr lang="en-US" sz="6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7044" y="3950216"/>
            <a:ext cx="2459408" cy="47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⭐ 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65670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⭐ 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4296" y="3950216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⭐ ⭐ ⭐ 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00414" y="3957689"/>
            <a:ext cx="2459408" cy="47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⭐ ⭐ ⭐ 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00682" y="3950216"/>
            <a:ext cx="2914452" cy="460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⭐ ⭐ ⭐ ⭐ 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17044" y="5137364"/>
            <a:ext cx="2459408" cy="2518602"/>
            <a:chOff x="0" y="-47625"/>
            <a:chExt cx="3279211" cy="335813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SMS Token</a:t>
              </a:r>
              <a:endParaRPr lang="en-US" sz="26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69330"/>
              <a:ext cx="3279211" cy="244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vi-VN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Dễ bị tấn công (SIM swap), nhưng phổ biến và dễ triển khai, người dùng quen thuộc.</a:t>
              </a:r>
              <a:endParaRPr lang="en-US" sz="2100" dirty="0">
                <a:solidFill>
                  <a:srgbClr val="000000"/>
                </a:solidFill>
                <a:latin typeface="Muli Extra-Light"/>
                <a:ea typeface="Muli Extra-Light"/>
                <a:cs typeface="Muli Extra-Light"/>
                <a:sym typeface="Muli Extra-Light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65670" y="5137364"/>
            <a:ext cx="2459408" cy="2518602"/>
            <a:chOff x="0" y="-47625"/>
            <a:chExt cx="3279211" cy="335813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Voice Token</a:t>
              </a:r>
              <a:endParaRPr lang="en-US" sz="26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69330"/>
              <a:ext cx="3279211" cy="2441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vi-VN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Ít được sử dụng, độ bảo mật trung bình, dễ nghe lén, triển khai phức tạp hơn SMS.</a:t>
              </a:r>
              <a:endParaRPr lang="en-US" sz="2100" dirty="0">
                <a:solidFill>
                  <a:srgbClr val="000000"/>
                </a:solidFill>
                <a:latin typeface="Muli Extra-Light"/>
                <a:ea typeface="Muli Extra-Light"/>
                <a:cs typeface="Muli Extra-Light"/>
                <a:sym typeface="Muli Extra-Ligh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14296" y="5137364"/>
            <a:ext cx="2459408" cy="2890499"/>
            <a:chOff x="0" y="-47625"/>
            <a:chExt cx="3279211" cy="385399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3279211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Software Token</a:t>
              </a:r>
              <a:endParaRPr lang="en-US" sz="26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69329"/>
              <a:ext cx="3279211" cy="2937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vi-VN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Bảo mật tốt, tiện dụng, không cần mạng. Nhưng người dùng phải giữ điện thoại an toàn.</a:t>
              </a:r>
            </a:p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000000"/>
                </a:solidFill>
                <a:latin typeface="Muli Extra-Light"/>
                <a:ea typeface="Muli Extra-Light"/>
                <a:cs typeface="Muli Extra-Light"/>
                <a:sym typeface="Muli Extra-Light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262922" y="5137364"/>
            <a:ext cx="2681678" cy="2518602"/>
            <a:chOff x="0" y="-47625"/>
            <a:chExt cx="3575571" cy="335813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47625"/>
              <a:ext cx="3575571" cy="5679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Push Notification</a:t>
              </a:r>
              <a:endParaRPr lang="en-US" sz="26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69329"/>
              <a:ext cx="3279211" cy="244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Trực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quan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,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dễ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dùng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,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chống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vi-VN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lừa đảo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.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Phụ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thuộc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kết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nối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Internet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và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thiết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bị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thông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</a:t>
              </a:r>
              <a:r>
                <a:rPr lang="en-US" sz="2100" dirty="0" err="1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minh</a:t>
              </a:r>
              <a:r>
                <a:rPr lang="en-US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11548" y="5137364"/>
            <a:ext cx="2609652" cy="2518602"/>
            <a:chOff x="0" y="-47625"/>
            <a:chExt cx="3479536" cy="335813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47625"/>
              <a:ext cx="3479536" cy="5679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vi-VN" sz="26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Hardware Token</a:t>
              </a:r>
              <a:endParaRPr lang="en-US" sz="26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69330"/>
              <a:ext cx="3279211" cy="2441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vi-VN" sz="2100" dirty="0">
                  <a:solidFill>
                    <a:srgbClr val="000000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Bảo mật cao nhất, khó bị giả mạo. Tuy nhiên, cần thiết bị riêng và người dùng phải giữ thiết bị.</a:t>
              </a:r>
              <a:endParaRPr lang="en-US" sz="2100" dirty="0">
                <a:solidFill>
                  <a:srgbClr val="000000"/>
                </a:solidFill>
                <a:latin typeface="Muli Extra-Light"/>
                <a:ea typeface="Muli Extra-Light"/>
                <a:cs typeface="Muli Extra-Light"/>
                <a:sym typeface="Muli Extra-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1048</Words>
  <Application>Microsoft Office PowerPoint</Application>
  <PresentationFormat>Custom</PresentationFormat>
  <Paragraphs>131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Inter Bold</vt:lpstr>
      <vt:lpstr>Aptos</vt:lpstr>
      <vt:lpstr>Muli</vt:lpstr>
      <vt:lpstr>SegoeuiPc</vt:lpstr>
      <vt:lpstr>Inter</vt:lpstr>
      <vt:lpstr>Muli Semi-Bold</vt:lpstr>
      <vt:lpstr>Arial</vt:lpstr>
      <vt:lpstr>Muli Extra-Light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Xám Tím Các yếu tố cùng kích thước &amp; Giả lập Công nghệ 5G Bản thuyết trình Công nghệ</dc:title>
  <cp:lastModifiedBy>Trong Nhan</cp:lastModifiedBy>
  <cp:revision>3</cp:revision>
  <dcterms:created xsi:type="dcterms:W3CDTF">2006-08-16T00:00:00Z</dcterms:created>
  <dcterms:modified xsi:type="dcterms:W3CDTF">2025-04-23T14:56:27Z</dcterms:modified>
  <dc:identifier>DAGkn8OTcFE</dc:identifier>
</cp:coreProperties>
</file>